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93" r:id="rId4"/>
    <p:sldMasterId id="2147483694" r:id="rId5"/>
    <p:sldMasterId id="214748369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B91AAA6-DC5D-4FD2-A21C-340127F2CBB3}">
  <a:tblStyle styleId="{0B91AAA6-DC5D-4FD2-A21C-340127F2CBB3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42" Type="http://schemas.openxmlformats.org/officeDocument/2006/relationships/slide" Target="slides/slide35.xml"/><Relationship Id="rId86" Type="http://schemas.openxmlformats.org/officeDocument/2006/relationships/slide" Target="slides/slide79.xml"/><Relationship Id="rId41" Type="http://schemas.openxmlformats.org/officeDocument/2006/relationships/slide" Target="slides/slide34.xml"/><Relationship Id="rId85" Type="http://schemas.openxmlformats.org/officeDocument/2006/relationships/slide" Target="slides/slide78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slide" Target="slides/slide70.xml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79" Type="http://schemas.openxmlformats.org/officeDocument/2006/relationships/slide" Target="slides/slide72.xml"/><Relationship Id="rId34" Type="http://schemas.openxmlformats.org/officeDocument/2006/relationships/slide" Target="slides/slide27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ed9069b96_0_1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1ed9069b96_0_1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ed9069b96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ed9069b96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ed9069b96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ed9069b96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ed9069b96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ed9069b96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ed9069b96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ed9069b96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ed9069b96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ed9069b96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ed9069b96_0_3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1ed9069b96_0_3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18a3891bd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18a3891bd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ed9069b96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ed9069b96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ed9069b96_0_5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1ed9069b96_0_5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ed9069b96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ed9069b96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ee06c4ac5_34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ee06c4ac5_34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7be86e608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7be86e608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ed9069b96_0_5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1ed9069b96_0_5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ed9069b96_0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1ed9069b96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ed9069b96_0_5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1ed9069b96_0_5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ed9069b96_0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ed9069b96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ed9069b96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ed9069b96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ed9069b96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ed9069b96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ed9069b96_0_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1ed9069b96_0_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18a3891b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18a3891b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ed9069b96_0_6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1ed9069b96_0_6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0639611aa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20639611aa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ed9069b96_0_6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ed9069b96_0_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ed9069b96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ed9069b96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ed9069b96_0_3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1ed9069b96_0_3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18a3891bd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18a3891bd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ed9069b96_0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ed9069b96_0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ed9069b96_0_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ed9069b96_0_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ed9069b96_0_8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ed9069b96_0_8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ed9069b96_0_7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ed9069b96_0_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ed9069b96_0_7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ed9069b96_0_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ed9069b96_0_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ed9069b96_0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18a3891bd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18a3891b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ed9069b96_0_8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ed9069b96_0_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ed9069b96_0_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1ed9069b96_0_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ed9069b96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ed9069b96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18a70fa6b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18a70fa6b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18a3891b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18a3891b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18a3891bd_0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g218a3891bd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18a3891bd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218a3891bd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18a3891b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18a3891b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18a3891b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18a3891b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18a3891b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218a3891b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ed9069b96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ed9069b96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18a3891bd_0_2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g218a3891bd_0_2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ed9069b96_0_8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ed9069b96_0_8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ed9069b96_0_10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ed9069b96_0_1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ed9069b96_0_10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ed9069b96_0_10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ed9069b96_0_9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1ed9069b96_0_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ed9069b96_0_9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ed9069b96_0_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1ed9069b96_0_9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1ed9069b96_0_9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ed9069b96_0_9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ed9069b96_0_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ed9069b96_0_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1ed9069b96_0_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ed9069b96_0_6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g1ed9069b96_0_6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18a3891bd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18a3891b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ed9069b96_0_6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g1ed9069b96_0_6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ed9069b96_0_6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g1ed9069b96_0_6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ed9069b96_0_8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g1ed9069b96_0_8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18a3891bd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218a3891bd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1ed9069b96_0_9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1ed9069b96_0_9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ed9069b96_0_9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1ed9069b96_0_9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ed9069b96_0_10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ed9069b96_0_10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ed9069b96_0_1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1ed9069b96_0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1ed9069b96_0_3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g1ed9069b96_0_3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218a3891bd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218a3891bd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ed9069b96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ed9069b96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1ed9069b96_0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1ed9069b96_0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1ed9069b96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1ed9069b96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1ed9069b96_0_1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g1ed9069b96_0_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218a3891b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218a3891b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1ed9069b96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1ed9069b96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1ed9069b96_0_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1ed9069b96_0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1ed9069b96_0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1ed9069b96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1ed9069b96_0_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1ed9069b96_0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1ed9069b96_0_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1ed9069b96_0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1ed9069b96_0_1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g1ed9069b96_0_1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18a3891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18a3891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ed9069b96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ed9069b96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20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21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22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24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24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2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26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26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2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8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8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28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2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29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2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33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33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" name="Google Shape;135;p35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6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36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6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36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3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8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38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38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3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3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0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40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4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1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4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41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4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4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43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Google Shape;168;p43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Google Shape;169;p4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44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4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" name="Google Shape;176;p4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p46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" name="Google Shape;180;p4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4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4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8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Google Shape;187;p48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1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3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31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10.png"/><Relationship Id="rId7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hyperlink" Target="https://github.com/hunkim/DeepLearningZeroToAll/blob/master/lab-12-0-rnn_basics.ipynb" TargetMode="External"/><Relationship Id="rId5" Type="http://schemas.openxmlformats.org/officeDocument/2006/relationships/image" Target="../media/image27.png"/><Relationship Id="rId6" Type="http://schemas.openxmlformats.org/officeDocument/2006/relationships/image" Target="../media/image26.png"/><Relationship Id="rId7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20.png"/><Relationship Id="rId5" Type="http://schemas.openxmlformats.org/officeDocument/2006/relationships/hyperlink" Target="https://github.com/hunkim/DeepLearningZeroToAll/blob/master/lab-12-0-rnn_basics.ipynb" TargetMode="External"/><Relationship Id="rId6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10.png"/><Relationship Id="rId7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7.png"/><Relationship Id="rId13" Type="http://schemas.openxmlformats.org/officeDocument/2006/relationships/image" Target="../media/image15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18.png"/><Relationship Id="rId9" Type="http://schemas.openxmlformats.org/officeDocument/2006/relationships/image" Target="../media/image5.png"/><Relationship Id="rId15" Type="http://schemas.openxmlformats.org/officeDocument/2006/relationships/image" Target="../media/image19.png"/><Relationship Id="rId1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8.png"/><Relationship Id="rId8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hyperlink" Target="https://goo.gl/jPtWNt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hyperlink" Target="https://github.com/hunkim/DeepLearningZeroToAll/blob/master/lab-12-1-hello-rnn.py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hunkim/DeepLearningZeroToAll/blob/master/lab-12-0-rnn_basics.ipynb" TargetMode="External"/><Relationship Id="rId4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10.png"/><Relationship Id="rId7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10.png"/><Relationship Id="rId7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7.png"/><Relationship Id="rId13" Type="http://schemas.openxmlformats.org/officeDocument/2006/relationships/image" Target="../media/image15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18.png"/><Relationship Id="rId9" Type="http://schemas.openxmlformats.org/officeDocument/2006/relationships/image" Target="../media/image5.png"/><Relationship Id="rId15" Type="http://schemas.openxmlformats.org/officeDocument/2006/relationships/image" Target="../media/image19.png"/><Relationship Id="rId1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8.png"/><Relationship Id="rId8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github.com/hunkim/DeepLearningZeroToAll/blob/master/lab-12-2-char-seq-rnn.py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github.com/hunkim/DeepLearningZeroToAll/blob/master/lab-12-2-char-seq-rnn.py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github.com/hunkim/DeepLearningZeroToAll/blob/master/lab-12-2-char-seq-rnn.py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7.png"/><Relationship Id="rId13" Type="http://schemas.openxmlformats.org/officeDocument/2006/relationships/image" Target="../media/image15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18.png"/><Relationship Id="rId9" Type="http://schemas.openxmlformats.org/officeDocument/2006/relationships/image" Target="../media/image5.png"/><Relationship Id="rId15" Type="http://schemas.openxmlformats.org/officeDocument/2006/relationships/image" Target="../media/image19.png"/><Relationship Id="rId1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8.png"/><Relationship Id="rId8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github.com/hunkim/DeepLearningZeroToAll/blob/master/lab-12-2-char-seq-rnn.py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2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10.png"/><Relationship Id="rId7" Type="http://schemas.openxmlformats.org/officeDocument/2006/relationships/image" Target="../media/image1.png"/></Relationships>
</file>

<file path=ppt/slides/_rels/slide4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7.png"/><Relationship Id="rId13" Type="http://schemas.openxmlformats.org/officeDocument/2006/relationships/image" Target="../media/image15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18.png"/><Relationship Id="rId9" Type="http://schemas.openxmlformats.org/officeDocument/2006/relationships/image" Target="../media/image5.png"/><Relationship Id="rId15" Type="http://schemas.openxmlformats.org/officeDocument/2006/relationships/image" Target="../media/image19.png"/><Relationship Id="rId1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8.png"/><Relationship Id="rId8" Type="http://schemas.openxmlformats.org/officeDocument/2006/relationships/image" Target="../media/image1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6.png"/><Relationship Id="rId4" Type="http://schemas.openxmlformats.org/officeDocument/2006/relationships/hyperlink" Target="https://www.tensorflow.org/versions/r0.11/tutorials/wide_and_deep/index.html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0.png"/><Relationship Id="rId4" Type="http://schemas.openxmlformats.org/officeDocument/2006/relationships/hyperlink" Target="https://github.com/hunkim/DeepLearningZeroToAll/blob/master/lab-12-4-rnn_long_char.py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personal.ie.cuhk.edu.hk/~ccloy/project_target_code/index.html" TargetMode="External"/><Relationship Id="rId4" Type="http://schemas.openxmlformats.org/officeDocument/2006/relationships/image" Target="../media/image2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1.png"/><Relationship Id="rId4" Type="http://schemas.openxmlformats.org/officeDocument/2006/relationships/hyperlink" Target="https://github.com/hunkim/DeepLearningZeroToAll/blob/master/lab-12-4-rnn_long_char.py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1.png"/><Relationship Id="rId4" Type="http://schemas.openxmlformats.org/officeDocument/2006/relationships/hyperlink" Target="https://github.com/hunkim/DeepLearningZeroToAll/blob/master/lab-12-4-rnn_long_char.py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1.png"/><Relationship Id="rId4" Type="http://schemas.openxmlformats.org/officeDocument/2006/relationships/hyperlink" Target="https://github.com/hunkim/DeepLearningZeroToAll/blob/master/lab-12-4-rnn_long_char.py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1.png"/><Relationship Id="rId4" Type="http://schemas.openxmlformats.org/officeDocument/2006/relationships/hyperlink" Target="https://github.com/hunkim/DeepLearningZeroToAll/blob/master/lab-12-4-rnn_long_char.py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hyperlink" Target="http://karpathy.github.io/2015/05/21/rnn-effectiveness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5" Type="http://schemas.openxmlformats.org/officeDocument/2006/relationships/hyperlink" Target="http://karpathy.github.io/2015/05/21/rnn-effectiveness/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github.com/sherjilozair/char-rnn-tensorflow" TargetMode="External"/><Relationship Id="rId4" Type="http://schemas.openxmlformats.org/officeDocument/2006/relationships/hyperlink" Target="https://github.com/hunkim/word-rnn-tensorflow" TargetMode="External"/><Relationship Id="rId5" Type="http://schemas.openxmlformats.org/officeDocument/2006/relationships/image" Target="../media/image3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2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10.png"/><Relationship Id="rId7" Type="http://schemas.openxmlformats.org/officeDocument/2006/relationships/image" Target="../media/image1.png"/></Relationships>
</file>

<file path=ppt/slides/_rels/slide6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7.png"/><Relationship Id="rId13" Type="http://schemas.openxmlformats.org/officeDocument/2006/relationships/image" Target="../media/image15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18.png"/><Relationship Id="rId9" Type="http://schemas.openxmlformats.org/officeDocument/2006/relationships/image" Target="../media/image5.png"/><Relationship Id="rId15" Type="http://schemas.openxmlformats.org/officeDocument/2006/relationships/image" Target="../media/image19.png"/><Relationship Id="rId1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8.png"/><Relationship Id="rId8" Type="http://schemas.openxmlformats.org/officeDocument/2006/relationships/image" Target="../media/image1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github.com/hunkim/DeepLearningZeroToAll/blob/master/lab-12-0-rnn_basics.ipynb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5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10.png"/><Relationship Id="rId7" Type="http://schemas.openxmlformats.org/officeDocument/2006/relationships/image" Target="../media/image1.png"/></Relationships>
</file>

<file path=ppt/slides/_rels/slide6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7.png"/><Relationship Id="rId13" Type="http://schemas.openxmlformats.org/officeDocument/2006/relationships/image" Target="../media/image15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18.png"/><Relationship Id="rId9" Type="http://schemas.openxmlformats.org/officeDocument/2006/relationships/image" Target="../media/image5.png"/><Relationship Id="rId15" Type="http://schemas.openxmlformats.org/officeDocument/2006/relationships/image" Target="../media/image19.png"/><Relationship Id="rId1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8.png"/><Relationship Id="rId8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7.png"/><Relationship Id="rId4" Type="http://schemas.openxmlformats.org/officeDocument/2006/relationships/hyperlink" Target="https://github.com/hunkim/DeepLearningZeroToAll/blob/master/lab-12-5-rnn_stock_prediction.py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github.com/hunkim/DeepLearningZeroToAll/blob/master/lab-12-5-rnn_stock_prediction.py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github.com/hunkim/DeepLearningZeroToAll/blob/master/lab-12-5-rnn_stock_prediction.py" TargetMode="Externa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6.xml"/><Relationship Id="rId3" Type="http://schemas.openxmlformats.org/officeDocument/2006/relationships/hyperlink" Target="https://github.com/hunkim/DeepLearningZeroToAll/blob/master/lab-12-5-rnn_stock_prediction.py" TargetMode="External"/><Relationship Id="rId4" Type="http://schemas.openxmlformats.org/officeDocument/2006/relationships/image" Target="../media/image38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7.xml"/><Relationship Id="rId3" Type="http://schemas.openxmlformats.org/officeDocument/2006/relationships/hyperlink" Target="https://github.com/hunkim/DeepLearningZeroToAll/blob/master/lab-12-5-rnn_stock_prediction.py" TargetMode="External"/><Relationship Id="rId4" Type="http://schemas.openxmlformats.org/officeDocument/2006/relationships/image" Target="../media/image4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://jiwonkim.org/awesome-rnn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49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9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12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</a:t>
            </a:r>
            <a:endParaRPr/>
          </a:p>
        </p:txBody>
      </p:sp>
      <p:sp>
        <p:nvSpPr>
          <p:cNvPr id="194" name="Google Shape;194;p49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95" name="Google Shape;195;p49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196" name="Google Shape;196;p4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" name="Google Shape;197;p49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198" name="Google Shape;198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99050"/>
            <a:ext cx="8614201" cy="433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58"/>
          <p:cNvSpPr txBox="1"/>
          <p:nvPr>
            <p:ph type="title"/>
          </p:nvPr>
        </p:nvSpPr>
        <p:spPr>
          <a:xfrm>
            <a:off x="3108126" y="-9465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Unfolding to n </a:t>
            </a:r>
            <a:r>
              <a:rPr lang="en"/>
              <a:t>sequences</a:t>
            </a:r>
            <a:endParaRPr/>
          </a:p>
        </p:txBody>
      </p:sp>
      <p:sp>
        <p:nvSpPr>
          <p:cNvPr id="279" name="Google Shape;279;p58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  <p:pic>
        <p:nvPicPr>
          <p:cNvPr id="280" name="Google Shape;280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075" y="2198100"/>
            <a:ext cx="1657725" cy="195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5575" y="2969400"/>
            <a:ext cx="915875" cy="4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58"/>
          <p:cNvSpPr txBox="1"/>
          <p:nvPr/>
        </p:nvSpPr>
        <p:spPr>
          <a:xfrm>
            <a:off x="501050" y="695900"/>
            <a:ext cx="2379900" cy="668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3" name="Google Shape;283;p58"/>
          <p:cNvSpPr/>
          <p:nvPr/>
        </p:nvSpPr>
        <p:spPr>
          <a:xfrm>
            <a:off x="2804575" y="2180175"/>
            <a:ext cx="5228100" cy="19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52175" y="2180175"/>
            <a:ext cx="5372718" cy="190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2618675"/>
            <a:ext cx="4709250" cy="237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59"/>
          <p:cNvSpPr txBox="1"/>
          <p:nvPr>
            <p:ph type="title"/>
          </p:nvPr>
        </p:nvSpPr>
        <p:spPr>
          <a:xfrm>
            <a:off x="2346126" y="-9465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Unfolding to n sequences</a:t>
            </a:r>
            <a:endParaRPr/>
          </a:p>
        </p:txBody>
      </p:sp>
      <p:sp>
        <p:nvSpPr>
          <p:cNvPr id="291" name="Google Shape;291;p59"/>
          <p:cNvSpPr txBox="1"/>
          <p:nvPr/>
        </p:nvSpPr>
        <p:spPr>
          <a:xfrm>
            <a:off x="0" y="782600"/>
            <a:ext cx="7603500" cy="19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One cell RNN input_dim (4) -&gt; output_dim (2). sequence: 5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hidden_size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cell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BasicLSTMCell(num_units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x_data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array([[h, e, l, l, o]],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(x_data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shape)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pprint(x_data)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outputs, states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dynamic_rnn(cell, x_data,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sess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pprint(outputs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eval())</a:t>
            </a: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2" name="Google Shape;292;p59"/>
          <p:cNvSpPr txBox="1"/>
          <p:nvPr/>
        </p:nvSpPr>
        <p:spPr>
          <a:xfrm>
            <a:off x="5347925" y="2288100"/>
            <a:ext cx="3714300" cy="2605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X_data = </a:t>
            </a: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array</a:t>
            </a:r>
            <a:endParaRPr b="1" sz="1200">
              <a:solidFill>
                <a:srgbClr val="274E1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([[[ 1.,  0.,  0.,  0.],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[ 0.,  1.,  0.,  0.],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[ 0.,  0.,  1.,  0.],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[ 0.,  0.,  1.,  0.],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[ 0.,  0.,  0.,  1.]]], dtype=float32)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Outputs = array</a:t>
            </a:r>
            <a:endParaRPr b="1" sz="1200">
              <a:solidFill>
                <a:srgbClr val="274E1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([[[ 0.19709368,  0.24918222],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[-0.11721198,  0.1784237 ],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[-0.35297349, -0.66278851],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[-0.70915914, -0.58334434],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[-0.38886023,  0.47304463]]], dtype=float32)</a:t>
            </a:r>
            <a:endParaRPr b="1" sz="1200">
              <a:solidFill>
                <a:srgbClr val="274E13"/>
              </a:solidFill>
              <a:highlight>
                <a:srgbClr val="FFFFFF"/>
              </a:highlight>
            </a:endParaRPr>
          </a:p>
        </p:txBody>
      </p:sp>
      <p:pic>
        <p:nvPicPr>
          <p:cNvPr id="293" name="Google Shape;29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5600" y="935000"/>
            <a:ext cx="2096204" cy="115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59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  <p:sp>
        <p:nvSpPr>
          <p:cNvPr id="295" name="Google Shape;295;p59"/>
          <p:cNvSpPr txBox="1"/>
          <p:nvPr/>
        </p:nvSpPr>
        <p:spPr>
          <a:xfrm>
            <a:off x="76200" y="2726275"/>
            <a:ext cx="1490100" cy="480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b="1"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  <a:endParaRPr b="1" sz="11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96" name="Google Shape;296;p59"/>
          <p:cNvGrpSpPr/>
          <p:nvPr/>
        </p:nvGrpSpPr>
        <p:grpSpPr>
          <a:xfrm>
            <a:off x="1254206" y="3538481"/>
            <a:ext cx="2983177" cy="1033764"/>
            <a:chOff x="2275425" y="2317750"/>
            <a:chExt cx="5556300" cy="1969825"/>
          </a:xfrm>
        </p:grpSpPr>
        <p:sp>
          <p:nvSpPr>
            <p:cNvPr id="297" name="Google Shape;297;p59"/>
            <p:cNvSpPr/>
            <p:nvPr/>
          </p:nvSpPr>
          <p:spPr>
            <a:xfrm>
              <a:off x="2275425" y="2317750"/>
              <a:ext cx="5556300" cy="196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98" name="Google Shape;298;p5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338925" y="2379150"/>
              <a:ext cx="5372718" cy="19084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0"/>
          <p:cNvSpPr txBox="1"/>
          <p:nvPr/>
        </p:nvSpPr>
        <p:spPr>
          <a:xfrm>
            <a:off x="4340225" y="-228600"/>
            <a:ext cx="42363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Batching input</a:t>
            </a:r>
            <a:endParaRPr sz="3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04" name="Google Shape;30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175"/>
            <a:ext cx="9143998" cy="5078771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60"/>
          <p:cNvSpPr txBox="1"/>
          <p:nvPr/>
        </p:nvSpPr>
        <p:spPr>
          <a:xfrm>
            <a:off x="160275" y="187925"/>
            <a:ext cx="2379900" cy="997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batch_size=3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06" name="Google Shape;306;p60"/>
          <p:cNvGrpSpPr/>
          <p:nvPr/>
        </p:nvGrpSpPr>
        <p:grpSpPr>
          <a:xfrm>
            <a:off x="2275425" y="2317750"/>
            <a:ext cx="5556300" cy="1969825"/>
            <a:chOff x="2275425" y="2317750"/>
            <a:chExt cx="5556300" cy="1969825"/>
          </a:xfrm>
        </p:grpSpPr>
        <p:sp>
          <p:nvSpPr>
            <p:cNvPr id="307" name="Google Shape;307;p60"/>
            <p:cNvSpPr/>
            <p:nvPr/>
          </p:nvSpPr>
          <p:spPr>
            <a:xfrm>
              <a:off x="2275425" y="2317750"/>
              <a:ext cx="5556300" cy="196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08" name="Google Shape;308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38925" y="2379150"/>
              <a:ext cx="5372718" cy="19084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1"/>
          <p:cNvSpPr txBox="1"/>
          <p:nvPr/>
        </p:nvSpPr>
        <p:spPr>
          <a:xfrm>
            <a:off x="4340225" y="-228600"/>
            <a:ext cx="42363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Batching input</a:t>
            </a:r>
            <a:endParaRPr sz="3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14" name="Google Shape;31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43725"/>
            <a:ext cx="3420376" cy="189977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61"/>
          <p:cNvSpPr txBox="1"/>
          <p:nvPr/>
        </p:nvSpPr>
        <p:spPr>
          <a:xfrm>
            <a:off x="-228600" y="649325"/>
            <a:ext cx="8848800" cy="27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One cell RNN input_dim (4) -&gt; output_dim (2). sequence: 5, batch 3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3 batches 'hello', 'eolll', 'lleel'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x_data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array([[h, e, l, l, o],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[e, o, l, l, l],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[l, l, e, e, l]],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pprint(x_data)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cell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rnn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BasicLSTMCell(num_units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state_is_tuple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outputs, _states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dynamic_rnn(cell, x_data, </a:t>
            </a: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        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sess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pprint(outputs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eval())</a:t>
            </a: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6" name="Google Shape;316;p61"/>
          <p:cNvSpPr txBox="1"/>
          <p:nvPr/>
        </p:nvSpPr>
        <p:spPr>
          <a:xfrm>
            <a:off x="5537450" y="1036475"/>
            <a:ext cx="1656300" cy="3705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array([[[ 1.,  0.,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0.,  1.]],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0.,  1.],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0.]]], 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317" name="Google Shape;317;p61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  <p:sp>
        <p:nvSpPr>
          <p:cNvPr id="318" name="Google Shape;318;p61"/>
          <p:cNvSpPr txBox="1"/>
          <p:nvPr/>
        </p:nvSpPr>
        <p:spPr>
          <a:xfrm>
            <a:off x="3250600" y="4073375"/>
            <a:ext cx="1702500" cy="668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batch_size=3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9" name="Google Shape;319;p61"/>
          <p:cNvSpPr/>
          <p:nvPr/>
        </p:nvSpPr>
        <p:spPr>
          <a:xfrm>
            <a:off x="52925" y="3312575"/>
            <a:ext cx="804300" cy="32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2"/>
          <p:cNvSpPr txBox="1"/>
          <p:nvPr/>
        </p:nvSpPr>
        <p:spPr>
          <a:xfrm>
            <a:off x="4340225" y="-228600"/>
            <a:ext cx="42363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Batching input</a:t>
            </a:r>
            <a:endParaRPr sz="3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25" name="Google Shape;32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43725"/>
            <a:ext cx="3420376" cy="1899776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62"/>
          <p:cNvSpPr txBox="1"/>
          <p:nvPr/>
        </p:nvSpPr>
        <p:spPr>
          <a:xfrm>
            <a:off x="-228600" y="649325"/>
            <a:ext cx="8848800" cy="27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    # One cell RNN input_dim (4) -&gt; output_dim (2). sequence: 5, batch 3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3 batches 'hello', 'eolll', 'lleel'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x_data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array([[h, e, l, l, o],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[e, o, l, l, l],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[l, l, e, e, l]],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pprint(x_data)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cell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rnn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BasicLSTMCell(num_units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2, state_is_tuple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outputs, _states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dynamic_rnn(cell, x_data, </a:t>
            </a: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        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sess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pprint(outputs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eval())</a:t>
            </a: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7" name="Google Shape;327;p62"/>
          <p:cNvSpPr txBox="1"/>
          <p:nvPr/>
        </p:nvSpPr>
        <p:spPr>
          <a:xfrm>
            <a:off x="5156450" y="1036475"/>
            <a:ext cx="1656300" cy="3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array([[[ 1.,  0.,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0.,  1.]],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0.,  1.],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0.]]], 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328" name="Google Shape;328;p62"/>
          <p:cNvSpPr txBox="1"/>
          <p:nvPr/>
        </p:nvSpPr>
        <p:spPr>
          <a:xfrm>
            <a:off x="6702825" y="1191875"/>
            <a:ext cx="2370900" cy="3394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array([[[-0.0173022 , -0.12929453],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[-0.14995177, -0.23189341],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[ 0.03294011,  0.01962204],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[ 0.12852104,  0.12375218],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[ 0.13597946,  0.31746736]],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[[-0.15243632, -0.14177315],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[ 0.04586344,  0.12249056],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[ 0.14292534,  0.15872268],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[ 0.18998367,  0.21004884],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[ 0.21788891,  0.24151592]],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[[ 0.10713603,  0.11001928],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[ 0.17076059,  0.1799853 ],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[-0.03531617,  0.08993293],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[-0.1881337 , -0.08296411],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[-0.00404597,  0.07156041]]],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329" name="Google Shape;329;p62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  <p:sp>
        <p:nvSpPr>
          <p:cNvPr id="330" name="Google Shape;330;p62"/>
          <p:cNvSpPr txBox="1"/>
          <p:nvPr/>
        </p:nvSpPr>
        <p:spPr>
          <a:xfrm>
            <a:off x="3250600" y="4073375"/>
            <a:ext cx="1702500" cy="668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batch_size=3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1" name="Google Shape;331;p62"/>
          <p:cNvSpPr/>
          <p:nvPr/>
        </p:nvSpPr>
        <p:spPr>
          <a:xfrm>
            <a:off x="52925" y="3312575"/>
            <a:ext cx="804300" cy="32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63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63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12-</a:t>
            </a:r>
            <a:r>
              <a:rPr lang="en"/>
              <a:t>2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700"/>
              <a:t>Hi Hello </a:t>
            </a: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</a:t>
            </a:r>
            <a:endParaRPr/>
          </a:p>
        </p:txBody>
      </p:sp>
      <p:sp>
        <p:nvSpPr>
          <p:cNvPr id="338" name="Google Shape;338;p63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39" name="Google Shape;339;p63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340" name="Google Shape;340;p6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1" name="Google Shape;341;p63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342" name="Google Shape;342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4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348" name="Google Shape;34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50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8" y="2080775"/>
            <a:ext cx="4109214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7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6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6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6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5"/>
            <a:ext cx="4420025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6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7"/>
            <a:ext cx="4274574" cy="2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6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498360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6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8600" y="1721700"/>
            <a:ext cx="2078579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6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9650" y="3086625"/>
            <a:ext cx="2144587" cy="2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 RNN ‘hihello’</a:t>
            </a:r>
            <a:endParaRPr/>
          </a:p>
        </p:txBody>
      </p:sp>
      <p:pic>
        <p:nvPicPr>
          <p:cNvPr id="365" name="Google Shape;36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72145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65"/>
          <p:cNvSpPr txBox="1"/>
          <p:nvPr/>
        </p:nvSpPr>
        <p:spPr>
          <a:xfrm>
            <a:off x="5944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7" name="Google Shape;367;p65"/>
          <p:cNvSpPr txBox="1"/>
          <p:nvPr/>
        </p:nvSpPr>
        <p:spPr>
          <a:xfrm>
            <a:off x="349347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8" name="Google Shape;368;p65"/>
          <p:cNvSpPr txBox="1"/>
          <p:nvPr/>
        </p:nvSpPr>
        <p:spPr>
          <a:xfrm>
            <a:off x="20439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9" name="Google Shape;369;p65"/>
          <p:cNvSpPr txBox="1"/>
          <p:nvPr/>
        </p:nvSpPr>
        <p:spPr>
          <a:xfrm>
            <a:off x="494300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0" name="Google Shape;370;p65"/>
          <p:cNvSpPr txBox="1"/>
          <p:nvPr/>
        </p:nvSpPr>
        <p:spPr>
          <a:xfrm>
            <a:off x="78420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1" name="Google Shape;371;p65"/>
          <p:cNvSpPr txBox="1"/>
          <p:nvPr/>
        </p:nvSpPr>
        <p:spPr>
          <a:xfrm>
            <a:off x="63925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2" name="Google Shape;372;p65"/>
          <p:cNvSpPr txBox="1"/>
          <p:nvPr/>
        </p:nvSpPr>
        <p:spPr>
          <a:xfrm>
            <a:off x="5944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3" name="Google Shape;373;p65"/>
          <p:cNvSpPr txBox="1"/>
          <p:nvPr/>
        </p:nvSpPr>
        <p:spPr>
          <a:xfrm>
            <a:off x="349347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4" name="Google Shape;374;p65"/>
          <p:cNvSpPr txBox="1"/>
          <p:nvPr/>
        </p:nvSpPr>
        <p:spPr>
          <a:xfrm>
            <a:off x="20439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5" name="Google Shape;375;p65"/>
          <p:cNvSpPr txBox="1"/>
          <p:nvPr/>
        </p:nvSpPr>
        <p:spPr>
          <a:xfrm>
            <a:off x="494300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6" name="Google Shape;376;p65"/>
          <p:cNvSpPr txBox="1"/>
          <p:nvPr/>
        </p:nvSpPr>
        <p:spPr>
          <a:xfrm>
            <a:off x="78420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o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7" name="Google Shape;377;p65"/>
          <p:cNvSpPr txBox="1"/>
          <p:nvPr/>
        </p:nvSpPr>
        <p:spPr>
          <a:xfrm>
            <a:off x="63925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6"/>
          <p:cNvSpPr txBox="1"/>
          <p:nvPr>
            <p:ph type="title"/>
          </p:nvPr>
        </p:nvSpPr>
        <p:spPr>
          <a:xfrm>
            <a:off x="4051250" y="133950"/>
            <a:ext cx="51012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One-hot encoding</a:t>
            </a:r>
            <a:endParaRPr/>
          </a:p>
        </p:txBody>
      </p:sp>
      <p:pic>
        <p:nvPicPr>
          <p:cNvPr id="383" name="Google Shape;38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66"/>
          <p:cNvSpPr txBox="1"/>
          <p:nvPr/>
        </p:nvSpPr>
        <p:spPr>
          <a:xfrm>
            <a:off x="777350" y="1567025"/>
            <a:ext cx="6231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5" name="Google Shape;385;p66"/>
          <p:cNvSpPr txBox="1"/>
          <p:nvPr/>
        </p:nvSpPr>
        <p:spPr>
          <a:xfrm>
            <a:off x="152400" y="76200"/>
            <a:ext cx="4538400" cy="1812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Char char="●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text: ‘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hihello’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Char char="●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unique chars (vocabulary, voc):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h, i, e, l, o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Char char="●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voc index: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h:0, i:1, e:2, l:3, o:4  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800745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67"/>
          <p:cNvSpPr txBox="1"/>
          <p:nvPr/>
        </p:nvSpPr>
        <p:spPr>
          <a:xfrm>
            <a:off x="594425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2" name="Google Shape;392;p67"/>
          <p:cNvSpPr txBox="1"/>
          <p:nvPr/>
        </p:nvSpPr>
        <p:spPr>
          <a:xfrm>
            <a:off x="3493475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3" name="Google Shape;393;p67"/>
          <p:cNvSpPr txBox="1"/>
          <p:nvPr/>
        </p:nvSpPr>
        <p:spPr>
          <a:xfrm>
            <a:off x="2043950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4" name="Google Shape;394;p67"/>
          <p:cNvSpPr txBox="1"/>
          <p:nvPr/>
        </p:nvSpPr>
        <p:spPr>
          <a:xfrm>
            <a:off x="4943000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5" name="Google Shape;395;p67"/>
          <p:cNvSpPr txBox="1"/>
          <p:nvPr/>
        </p:nvSpPr>
        <p:spPr>
          <a:xfrm>
            <a:off x="7842050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6" name="Google Shape;396;p67"/>
          <p:cNvSpPr txBox="1"/>
          <p:nvPr/>
        </p:nvSpPr>
        <p:spPr>
          <a:xfrm>
            <a:off x="6392525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7" name="Google Shape;397;p67"/>
          <p:cNvSpPr txBox="1"/>
          <p:nvPr/>
        </p:nvSpPr>
        <p:spPr>
          <a:xfrm>
            <a:off x="594425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8" name="Google Shape;398;p67"/>
          <p:cNvSpPr txBox="1"/>
          <p:nvPr/>
        </p:nvSpPr>
        <p:spPr>
          <a:xfrm>
            <a:off x="3493475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9" name="Google Shape;399;p67"/>
          <p:cNvSpPr txBox="1"/>
          <p:nvPr/>
        </p:nvSpPr>
        <p:spPr>
          <a:xfrm>
            <a:off x="2043950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0" name="Google Shape;400;p67"/>
          <p:cNvSpPr txBox="1"/>
          <p:nvPr/>
        </p:nvSpPr>
        <p:spPr>
          <a:xfrm>
            <a:off x="4943000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1" name="Google Shape;401;p67"/>
          <p:cNvSpPr txBox="1"/>
          <p:nvPr/>
        </p:nvSpPr>
        <p:spPr>
          <a:xfrm>
            <a:off x="7842050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o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2" name="Google Shape;402;p67"/>
          <p:cNvSpPr txBox="1"/>
          <p:nvPr/>
        </p:nvSpPr>
        <p:spPr>
          <a:xfrm>
            <a:off x="6392525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3" name="Google Shape;403;p67"/>
          <p:cNvSpPr txBox="1"/>
          <p:nvPr/>
        </p:nvSpPr>
        <p:spPr>
          <a:xfrm>
            <a:off x="-8125" y="43273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04" name="Google Shape;404;p67"/>
          <p:cNvSpPr txBox="1"/>
          <p:nvPr/>
        </p:nvSpPr>
        <p:spPr>
          <a:xfrm>
            <a:off x="1436800" y="43270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05" name="Google Shape;405;p67"/>
          <p:cNvSpPr txBox="1"/>
          <p:nvPr/>
        </p:nvSpPr>
        <p:spPr>
          <a:xfrm>
            <a:off x="2890925" y="43273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06" name="Google Shape;406;p67"/>
          <p:cNvSpPr txBox="1"/>
          <p:nvPr/>
        </p:nvSpPr>
        <p:spPr>
          <a:xfrm>
            <a:off x="4340450" y="43270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07" name="Google Shape;407;p67"/>
          <p:cNvSpPr txBox="1"/>
          <p:nvPr/>
        </p:nvSpPr>
        <p:spPr>
          <a:xfrm>
            <a:off x="5789975" y="43273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08" name="Google Shape;408;p67"/>
          <p:cNvSpPr txBox="1"/>
          <p:nvPr/>
        </p:nvSpPr>
        <p:spPr>
          <a:xfrm>
            <a:off x="7244100" y="43270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09" name="Google Shape;409;p67"/>
          <p:cNvSpPr txBox="1"/>
          <p:nvPr/>
        </p:nvSpPr>
        <p:spPr>
          <a:xfrm>
            <a:off x="5476400" y="-9465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0" name="Google Shape;410;p6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 RNN ‘hihello’</a:t>
            </a:r>
            <a:endParaRPr/>
          </a:p>
        </p:txBody>
      </p:sp>
      <p:sp>
        <p:nvSpPr>
          <p:cNvPr id="411" name="Google Shape;411;p67"/>
          <p:cNvSpPr txBox="1"/>
          <p:nvPr/>
        </p:nvSpPr>
        <p:spPr>
          <a:xfrm>
            <a:off x="65200" y="15076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12" name="Google Shape;412;p67"/>
          <p:cNvSpPr txBox="1"/>
          <p:nvPr/>
        </p:nvSpPr>
        <p:spPr>
          <a:xfrm>
            <a:off x="1519325" y="15079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13" name="Google Shape;413;p67"/>
          <p:cNvSpPr txBox="1"/>
          <p:nvPr/>
        </p:nvSpPr>
        <p:spPr>
          <a:xfrm>
            <a:off x="2968850" y="15076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14" name="Google Shape;414;p67"/>
          <p:cNvSpPr txBox="1"/>
          <p:nvPr/>
        </p:nvSpPr>
        <p:spPr>
          <a:xfrm>
            <a:off x="4418375" y="15079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15" name="Google Shape;415;p67"/>
          <p:cNvSpPr txBox="1"/>
          <p:nvPr/>
        </p:nvSpPr>
        <p:spPr>
          <a:xfrm>
            <a:off x="5872500" y="15076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16" name="Google Shape;416;p67"/>
          <p:cNvSpPr txBox="1"/>
          <p:nvPr/>
        </p:nvSpPr>
        <p:spPr>
          <a:xfrm>
            <a:off x="7320300" y="15076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50"/>
          <p:cNvSpPr txBox="1"/>
          <p:nvPr>
            <p:ph type="title"/>
          </p:nvPr>
        </p:nvSpPr>
        <p:spPr>
          <a:xfrm>
            <a:off x="0" y="286350"/>
            <a:ext cx="9073200" cy="12858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4"/>
              </a:rPr>
              <a:t>https://goo.gl/jPtWNt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205" name="Google Shape;205;p50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8"/>
          <p:cNvSpPr txBox="1"/>
          <p:nvPr/>
        </p:nvSpPr>
        <p:spPr>
          <a:xfrm>
            <a:off x="5476400" y="-9465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2" name="Google Shape;422;p6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 RNN ‘hihello’</a:t>
            </a:r>
            <a:endParaRPr/>
          </a:p>
        </p:txBody>
      </p:sp>
      <p:pic>
        <p:nvPicPr>
          <p:cNvPr id="423" name="Google Shape;42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475" y="1966300"/>
            <a:ext cx="5715000" cy="227647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Creating rnn cell</a:t>
            </a:r>
            <a:endParaRPr/>
          </a:p>
        </p:txBody>
      </p:sp>
      <p:sp>
        <p:nvSpPr>
          <p:cNvPr id="429" name="Google Shape;429;p69"/>
          <p:cNvSpPr/>
          <p:nvPr/>
        </p:nvSpPr>
        <p:spPr>
          <a:xfrm>
            <a:off x="374299" y="1363854"/>
            <a:ext cx="6313500" cy="29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RNN model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rnn_cell.BasicRNNCell(</a:t>
            </a:r>
            <a:r>
              <a:rPr b="1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 BasicLSTMCell(</a:t>
            </a:r>
            <a:r>
              <a:rPr b="1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 GRUCell(</a:t>
            </a:r>
            <a:r>
              <a:rPr b="1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0" name="Google Shape;43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Creating rnn cell</a:t>
            </a:r>
            <a:endParaRPr/>
          </a:p>
        </p:txBody>
      </p:sp>
      <p:sp>
        <p:nvSpPr>
          <p:cNvPr id="436" name="Google Shape;436;p70"/>
          <p:cNvSpPr/>
          <p:nvPr/>
        </p:nvSpPr>
        <p:spPr>
          <a:xfrm>
            <a:off x="374299" y="1363854"/>
            <a:ext cx="6313500" cy="29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RNN model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rnn_cell.BasicRNNCell(</a:t>
            </a:r>
            <a:r>
              <a:rPr b="1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 BasicLSTMCell(</a:t>
            </a:r>
            <a:r>
              <a:rPr b="1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 GRUCell(</a:t>
            </a:r>
            <a:r>
              <a:rPr b="1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7" name="Google Shape;43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1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Execute RNN</a:t>
            </a:r>
            <a:endParaRPr/>
          </a:p>
        </p:txBody>
      </p:sp>
      <p:sp>
        <p:nvSpPr>
          <p:cNvPr id="443" name="Google Shape;443;p71"/>
          <p:cNvSpPr/>
          <p:nvPr/>
        </p:nvSpPr>
        <p:spPr>
          <a:xfrm>
            <a:off x="374300" y="1363850"/>
            <a:ext cx="6815700" cy="31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# RNN model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rnn_cell = rnn_cell.BasicRNNCell(</a:t>
            </a:r>
            <a:r>
              <a:rPr b="1" i="0" lang="en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rnn_size</a:t>
            </a:r>
            <a:r>
              <a:rPr b="0" i="0" lang="en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					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rnn_cell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						</a:t>
            </a:r>
            <a:r>
              <a:rPr lang="en" sz="2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=initial_state,    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					dtype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4" name="Google Shape;44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9150" y="30584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3300" y="1114950"/>
            <a:ext cx="357425" cy="3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71"/>
          <p:cNvSpPr txBox="1"/>
          <p:nvPr/>
        </p:nvSpPr>
        <p:spPr>
          <a:xfrm rot="1232359">
            <a:off x="5928786" y="553290"/>
            <a:ext cx="1684480" cy="72176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hidden_rnn_size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parameters</a:t>
            </a:r>
            <a:endParaRPr/>
          </a:p>
        </p:txBody>
      </p:sp>
      <p:sp>
        <p:nvSpPr>
          <p:cNvPr id="453" name="Google Shape;453;p72"/>
          <p:cNvSpPr txBox="1"/>
          <p:nvPr/>
        </p:nvSpPr>
        <p:spPr>
          <a:xfrm>
            <a:off x="77725" y="1676400"/>
            <a:ext cx="9066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</a:t>
            </a:r>
            <a:r>
              <a:rPr i="1"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output from the LSTM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input_dim =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1"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one-hot size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i="1"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sentence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i="1"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|ihello| == 6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54" name="Google Shape;45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72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creation</a:t>
            </a:r>
            <a:endParaRPr/>
          </a:p>
        </p:txBody>
      </p:sp>
      <p:sp>
        <p:nvSpPr>
          <p:cNvPr id="461" name="Google Shape;461;p73"/>
          <p:cNvSpPr txBox="1"/>
          <p:nvPr/>
        </p:nvSpPr>
        <p:spPr>
          <a:xfrm>
            <a:off x="152400" y="1084350"/>
            <a:ext cx="9008400" cy="37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[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h=0, i=1, e=2, l=3, o=4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hihell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]]]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sequence_length, input_dim])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one-hot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2" name="Google Shape;462;p73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4"/>
          <p:cNvSpPr txBox="1"/>
          <p:nvPr>
            <p:ph type="title"/>
          </p:nvPr>
        </p:nvSpPr>
        <p:spPr>
          <a:xfrm>
            <a:off x="144205" y="133950"/>
            <a:ext cx="51852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 to RNN</a:t>
            </a:r>
            <a:endParaRPr/>
          </a:p>
        </p:txBody>
      </p:sp>
      <p:sp>
        <p:nvSpPr>
          <p:cNvPr id="468" name="Google Shape;468;p74"/>
          <p:cNvSpPr txBox="1"/>
          <p:nvPr/>
        </p:nvSpPr>
        <p:spPr>
          <a:xfrm>
            <a:off x="152400" y="1300200"/>
            <a:ext cx="9004500" cy="3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83F0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tf.placeholder(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tf.float32, [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sequence_length, hidden_size])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one-hot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tf.contrib.rnn.BasicLSTMCell(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num_units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=hidden_size,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 = cell.zero_state(batch_size, tf.float32)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cell, </a:t>
            </a:r>
            <a:r>
              <a:rPr b="1" lang="en" sz="1800">
                <a:solidFill>
                  <a:srgbClr val="783F0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=initial_state,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9" name="Google Shape;469;p74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  <a:endParaRPr sz="1200"/>
          </a:p>
        </p:txBody>
      </p:sp>
      <p:sp>
        <p:nvSpPr>
          <p:cNvPr id="470" name="Google Shape;470;p74"/>
          <p:cNvSpPr txBox="1"/>
          <p:nvPr/>
        </p:nvSpPr>
        <p:spPr>
          <a:xfrm>
            <a:off x="5398600" y="76200"/>
            <a:ext cx="3690900" cy="1811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]]]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5"/>
          <p:cNvSpPr txBox="1"/>
          <p:nvPr>
            <p:ph type="title"/>
          </p:nvPr>
        </p:nvSpPr>
        <p:spPr>
          <a:xfrm>
            <a:off x="-8188" y="-2470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Cost: </a:t>
            </a:r>
            <a:r>
              <a:rPr lang="en"/>
              <a:t>s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equence</a:t>
            </a:r>
            <a:r>
              <a:rPr lang="en"/>
              <a:t>_loss</a:t>
            </a:r>
            <a:endParaRPr/>
          </a:p>
        </p:txBody>
      </p:sp>
      <p:sp>
        <p:nvSpPr>
          <p:cNvPr id="476" name="Google Shape;476;p75"/>
          <p:cNvSpPr txBox="1"/>
          <p:nvPr/>
        </p:nvSpPr>
        <p:spPr>
          <a:xfrm>
            <a:off x="1945600" y="4589475"/>
            <a:ext cx="7630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https://github.com/hunkim/DeepLearningZeroToAll/blob/master/lab-12-0-rnn_basics.ipynb</a:t>
            </a:r>
            <a:r>
              <a:rPr lang="en">
                <a:solidFill>
                  <a:srgbClr val="808080"/>
                </a:solidFill>
              </a:rPr>
              <a:t> </a:t>
            </a:r>
            <a:endParaRPr/>
          </a:p>
        </p:txBody>
      </p:sp>
      <p:pic>
        <p:nvPicPr>
          <p:cNvPr id="477" name="Google Shape;477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91145"/>
            <a:ext cx="8839196" cy="2581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6"/>
          <p:cNvSpPr txBox="1"/>
          <p:nvPr/>
        </p:nvSpPr>
        <p:spPr>
          <a:xfrm>
            <a:off x="0" y="669900"/>
            <a:ext cx="6631800" cy="44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77800" marR="177800" rtl="0" algn="l">
              <a:lnSpc>
                <a:spcPct val="121429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i="1" lang="en" sz="1200">
                <a:solidFill>
                  <a:srgbClr val="40808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# [batch_size, sequence_length]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y_data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constant([[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]])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i="1" lang="en" sz="1200">
                <a:solidFill>
                  <a:srgbClr val="40808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# [batch_size, sequence_length, emb_dim ]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prediction1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constant([[[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]]], dtype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prediction2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constant([[[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0.9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0.9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0.9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]]], dtype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i="1" lang="en" sz="1200">
                <a:solidFill>
                  <a:srgbClr val="40808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# [batch_size * sequence_length]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weights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constant([[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]], dtype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sequence_loss1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seq2seq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sequence_loss(prediction1, y_data, weights)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sequence_loss2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seq2seq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sequence_loss(prediction2, y_data, weights)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BA2121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"Loss1: "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sequence_loss1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eval(),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>
                <a:solidFill>
                  <a:srgbClr val="BA2121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"Loss2: "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sequence_loss2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eval())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sz="1200">
              <a:solidFill>
                <a:srgbClr val="333333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3" name="Google Shape;483;p76"/>
          <p:cNvSpPr txBox="1"/>
          <p:nvPr>
            <p:ph type="title"/>
          </p:nvPr>
        </p:nvSpPr>
        <p:spPr>
          <a:xfrm>
            <a:off x="-8188" y="-2470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Cost: </a:t>
            </a:r>
            <a:r>
              <a:rPr lang="en"/>
              <a:t>s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equence</a:t>
            </a:r>
            <a:r>
              <a:rPr lang="en"/>
              <a:t>_loss</a:t>
            </a:r>
            <a:endParaRPr/>
          </a:p>
        </p:txBody>
      </p:sp>
      <p:sp>
        <p:nvSpPr>
          <p:cNvPr id="484" name="Google Shape;484;p76"/>
          <p:cNvSpPr txBox="1"/>
          <p:nvPr/>
        </p:nvSpPr>
        <p:spPr>
          <a:xfrm>
            <a:off x="7143525" y="4168400"/>
            <a:ext cx="1699800" cy="747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Loss1:  0.513015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Loss2:  0.371101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7"/>
          <p:cNvSpPr txBox="1"/>
          <p:nvPr>
            <p:ph type="title"/>
          </p:nvPr>
        </p:nvSpPr>
        <p:spPr>
          <a:xfrm>
            <a:off x="-8188" y="-946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Cost: </a:t>
            </a:r>
            <a:r>
              <a:rPr lang="en"/>
              <a:t>s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equence</a:t>
            </a:r>
            <a:r>
              <a:rPr lang="en"/>
              <a:t>_loss</a:t>
            </a:r>
            <a:endParaRPr/>
          </a:p>
        </p:txBody>
      </p:sp>
      <p:sp>
        <p:nvSpPr>
          <p:cNvPr id="490" name="Google Shape;490;p77"/>
          <p:cNvSpPr txBox="1"/>
          <p:nvPr/>
        </p:nvSpPr>
        <p:spPr>
          <a:xfrm>
            <a:off x="228600" y="1370250"/>
            <a:ext cx="8615700" cy="31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_states = tf.nn.dynamic_rnn(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cell, X,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=initial_state,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 = tf.ones([batch_size, sequence_length])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sequence_loss = tf.contrib.seq2seq.sequence_loss(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targets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>
                <a:solidFill>
                  <a:srgbClr val="4A86E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=weights)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tf.reduce_mean(sequence_loss)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tf.train.AdamOptimizer(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).minimize(loss)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1" name="Google Shape;491;p77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51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51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12-1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 Basics</a:t>
            </a:r>
            <a:endParaRPr/>
          </a:p>
        </p:txBody>
      </p:sp>
      <p:sp>
        <p:nvSpPr>
          <p:cNvPr id="212" name="Google Shape;212;p51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13" name="Google Shape;213;p51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214" name="Google Shape;214;p5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" name="Google Shape;215;p51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216" name="Google Shape;216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sp>
        <p:nvSpPr>
          <p:cNvPr id="497" name="Google Shape;497;p78"/>
          <p:cNvSpPr txBox="1"/>
          <p:nvPr/>
        </p:nvSpPr>
        <p:spPr>
          <a:xfrm>
            <a:off x="228600" y="1147800"/>
            <a:ext cx="9144000" cy="36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= tf.argmax(outputs,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sess.run(tf.global_variables_initializer())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2000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l, _ = sess.run([loss, train],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</a:t>
            </a:r>
            <a:r>
              <a:rPr lang="en" sz="16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Y: y_data})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result = sess.run(prediction,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</a:t>
            </a:r>
            <a:r>
              <a:rPr lang="en" sz="16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"loss:"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"prediction: 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result,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"true Y: 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y_data)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 char using dic</a:t>
            </a:r>
            <a:endParaRPr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result_str = [idx2char[c]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np.squeeze(result)]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str: 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.join(result_str))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8" name="Google Shape;498;p78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504" name="Google Shape;504;p79"/>
          <p:cNvSpPr txBox="1"/>
          <p:nvPr/>
        </p:nvSpPr>
        <p:spPr>
          <a:xfrm>
            <a:off x="0" y="506150"/>
            <a:ext cx="9144000" cy="25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= tf.argmax(outputs,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sess.run(tf.global_variables_initializer())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2000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l, _ = sess.run([loss, train],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</a:t>
            </a:r>
            <a:r>
              <a:rPr lang="en" sz="12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Y: y_data})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result = sess.run(prediction,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</a:t>
            </a:r>
            <a:r>
              <a:rPr lang="en" sz="12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"loss:"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"prediction: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result,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"true Y: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y_data)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 char using dic</a:t>
            </a:r>
            <a:endParaRPr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result_str = [idx2char[c]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np.squeeze(result)]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str: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.join(result_str))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5" name="Google Shape;505;p79"/>
          <p:cNvSpPr txBox="1"/>
          <p:nvPr/>
        </p:nvSpPr>
        <p:spPr>
          <a:xfrm>
            <a:off x="76200" y="3098000"/>
            <a:ext cx="9006000" cy="1826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 loss: 1.55474 prediction:  [[3 3 3 3 4 4]] true Y:  [[1, 0, 2, 3, 3, 4]] Prediction str:  lllloo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loss: 1.55081 prediction:  [[3 3 3 3 4 4]] true Y:  [[1, 0, 2, 3, 3, 4]] Prediction str:  lllloo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 loss: 1.54704 prediction:  [[3 3 3 3 4 4]] true Y:  [[1, 0, 2, 3, 3, 4]] Prediction str:  lllloo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 loss: 1.54342 prediction:  [[3 3 3 3 4 4]] true Y:  [[1, 0, 2, 3, 3, 4]] Prediction str:  lllloo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1998 loss: 0.75305 prediction:  [[1 0 2 3 3 4]] true Y:  [[1, 0, 2, 3, 3, 4]] Prediction str:  ihello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1999 loss: 0.752973 prediction:  [[1 0 2 3 3 4]] true Y:  [[1, 0, 2, 3, 3, 4]] Prediction str: 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ihello</a:t>
            </a:r>
            <a:endParaRPr b="1" sz="18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6" name="Google Shape;506;p79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80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80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12-</a:t>
            </a:r>
            <a:r>
              <a:rPr lang="en"/>
              <a:t>3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 with long </a:t>
            </a:r>
            <a:r>
              <a:rPr lang="en" sz="2700"/>
              <a:t>sequences</a:t>
            </a:r>
            <a:endParaRPr/>
          </a:p>
        </p:txBody>
      </p:sp>
      <p:sp>
        <p:nvSpPr>
          <p:cNvPr id="513" name="Google Shape;513;p80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514" name="Google Shape;514;p80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515" name="Google Shape;515;p8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6" name="Google Shape;516;p80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517" name="Google Shape;517;p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81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523" name="Google Shape;523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50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8" y="2080775"/>
            <a:ext cx="4109214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8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7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8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8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8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5"/>
            <a:ext cx="4420025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8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7"/>
            <a:ext cx="4274574" cy="2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8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498360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8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8600" y="1721700"/>
            <a:ext cx="2078579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8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9650" y="3086625"/>
            <a:ext cx="2144587" cy="2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Manual d</a:t>
            </a:r>
            <a:r>
              <a:rPr lang="en"/>
              <a:t>ata creation</a:t>
            </a:r>
            <a:endParaRPr/>
          </a:p>
        </p:txBody>
      </p:sp>
      <p:sp>
        <p:nvSpPr>
          <p:cNvPr id="540" name="Google Shape;540;p82"/>
          <p:cNvSpPr txBox="1"/>
          <p:nvPr/>
        </p:nvSpPr>
        <p:spPr>
          <a:xfrm>
            <a:off x="1592000" y="1127150"/>
            <a:ext cx="60435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[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hihell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]]]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1" name="Google Shape;541;p82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83"/>
          <p:cNvSpPr txBox="1"/>
          <p:nvPr>
            <p:ph type="title"/>
          </p:nvPr>
        </p:nvSpPr>
        <p:spPr>
          <a:xfrm>
            <a:off x="3816075" y="133950"/>
            <a:ext cx="5336100" cy="10860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Better</a:t>
            </a:r>
            <a:r>
              <a:rPr lang="en"/>
              <a:t> data creation</a:t>
            </a:r>
            <a:endParaRPr/>
          </a:p>
        </p:txBody>
      </p:sp>
      <p:sp>
        <p:nvSpPr>
          <p:cNvPr id="547" name="Google Shape;547;p83"/>
          <p:cNvSpPr txBox="1"/>
          <p:nvPr/>
        </p:nvSpPr>
        <p:spPr>
          <a:xfrm>
            <a:off x="344075" y="1028700"/>
            <a:ext cx="86346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sample = 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if you want you"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(sample))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index -&gt; char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char2idx = {c: i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c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(idx2char)}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char -&gt; idx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sample_idx = [char2idx[c]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sample]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char to index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[sample_idx[:-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data sample (0 ~ n-1) hello: hell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[sample_idx[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:]] 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 sample (1 ~ n)  hello: ello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tf.placeholder(tf.int32,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data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</a:t>
            </a:r>
            <a:endParaRPr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" sz="16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tf.one_hot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(X, num_classes)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hot: 1 -&gt; 0 1 0 0 0 0 0 0 0 0</a:t>
            </a:r>
            <a:endParaRPr sz="1800">
              <a:solidFill>
                <a:schemeClr val="dk1"/>
              </a:solidFill>
              <a:highlight>
                <a:srgbClr val="FFE4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8" name="Google Shape;548;p83"/>
          <p:cNvSpPr txBox="1"/>
          <p:nvPr/>
        </p:nvSpPr>
        <p:spPr>
          <a:xfrm>
            <a:off x="3063200" y="4890000"/>
            <a:ext cx="6199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https://github.com/hunkim/DeepLearningZeroToAll/blob/master/lab-12-2-char-seq-rnn.py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 parameters</a:t>
            </a:r>
            <a:endParaRPr/>
          </a:p>
        </p:txBody>
      </p:sp>
      <p:sp>
        <p:nvSpPr>
          <p:cNvPr id="554" name="Google Shape;554;p84"/>
          <p:cNvSpPr txBox="1"/>
          <p:nvPr/>
        </p:nvSpPr>
        <p:spPr>
          <a:xfrm>
            <a:off x="413725" y="1419750"/>
            <a:ext cx="8464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sample =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if you want you"</a:t>
            </a:r>
            <a:endParaRPr b="1" sz="16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(sample))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index -&gt; char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char2idx = {c: 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c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(idx2char)}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char -&gt; idx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hyper parameters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dic_size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(char2idx)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RNN input size (one hot size)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rnn_hidden_size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(char2idx) </a:t>
            </a:r>
            <a:r>
              <a:rPr i="1"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RNN output size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(char2idx)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final output size (RNN or softmax, etc.)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sample data, one batch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(sample) -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number of lstm unfolding (unit #)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85"/>
          <p:cNvSpPr txBox="1"/>
          <p:nvPr>
            <p:ph type="title"/>
          </p:nvPr>
        </p:nvSpPr>
        <p:spPr>
          <a:xfrm>
            <a:off x="-8188" y="-17085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 and Loss</a:t>
            </a:r>
            <a:endParaRPr/>
          </a:p>
        </p:txBody>
      </p:sp>
      <p:sp>
        <p:nvSpPr>
          <p:cNvPr id="560" name="Google Shape;560;p85"/>
          <p:cNvSpPr txBox="1"/>
          <p:nvPr/>
        </p:nvSpPr>
        <p:spPr>
          <a:xfrm>
            <a:off x="76200" y="838625"/>
            <a:ext cx="9144000" cy="40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tf.placeholder(tf.int32,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data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9149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b="1"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_one_hot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tf.one_hot(X, num_classes)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hot: 1 -&gt; 0 1 0 0 0 0 0 0 0 0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tf.contrib.rnn.BasicLSTMCell(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num_units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=rnn_hidden_size,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 = cell.zero_state(batch_size, tf.float32)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cell, </a:t>
            </a:r>
            <a:r>
              <a:rPr b="1"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b="1"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_one_hot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=initial_state,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 = tf.ones([batch_size, sequence_length])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sequence_loss = tf.contrib.seq2seq.sequence_loss(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=outputs,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targets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=Y,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=weights)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tf.reduce_mean(sequence_loss)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).minimize(loss)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= tf.argmax(outputs,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1" name="Google Shape;561;p85"/>
          <p:cNvSpPr txBox="1"/>
          <p:nvPr/>
        </p:nvSpPr>
        <p:spPr>
          <a:xfrm>
            <a:off x="3063200" y="4890000"/>
            <a:ext cx="6199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https://github.com/hunkim/DeepLearningZeroToAll/blob/master/lab-12-2-char-seq-rnn.py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6"/>
          <p:cNvSpPr txBox="1"/>
          <p:nvPr>
            <p:ph type="title"/>
          </p:nvPr>
        </p:nvSpPr>
        <p:spPr>
          <a:xfrm>
            <a:off x="-8188" y="-17085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and Results</a:t>
            </a:r>
            <a:endParaRPr/>
          </a:p>
        </p:txBody>
      </p:sp>
      <p:sp>
        <p:nvSpPr>
          <p:cNvPr id="567" name="Google Shape;567;p86"/>
          <p:cNvSpPr txBox="1"/>
          <p:nvPr/>
        </p:nvSpPr>
        <p:spPr>
          <a:xfrm>
            <a:off x="1042650" y="809275"/>
            <a:ext cx="8101500" cy="25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sess.run(tf.global_variables_initializer())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3000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l, _ = sess.run([loss, train],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result = sess.run(prediction,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x_data})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 char using dic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result_str = [idx2char[c]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np.squeeze(result)]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"loss:"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l, 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"Prediction:"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.join(result_str))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8" name="Google Shape;568;p86"/>
          <p:cNvSpPr txBox="1"/>
          <p:nvPr/>
        </p:nvSpPr>
        <p:spPr>
          <a:xfrm>
            <a:off x="2246900" y="3346975"/>
            <a:ext cx="4650300" cy="1488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0 loss: 2.29895 Prediction: nnuffuunnuuuyuy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1 loss: 2.29675 Prediction: nnuffuunnuuuyuy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...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1418 loss: 1.37351 Prediction: if you want you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1419 loss: 1.37331 Prediction: if you want you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</p:txBody>
      </p:sp>
      <p:sp>
        <p:nvSpPr>
          <p:cNvPr id="569" name="Google Shape;569;p86"/>
          <p:cNvSpPr txBox="1"/>
          <p:nvPr/>
        </p:nvSpPr>
        <p:spPr>
          <a:xfrm>
            <a:off x="3063200" y="4890000"/>
            <a:ext cx="6199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https://github.com/hunkim/DeepLearningZeroToAll/blob/master/lab-12-2-char-seq-rnn.py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Really long sentence?</a:t>
            </a:r>
            <a:endParaRPr/>
          </a:p>
        </p:txBody>
      </p:sp>
      <p:sp>
        <p:nvSpPr>
          <p:cNvPr id="575" name="Google Shape;575;p87"/>
          <p:cNvSpPr txBox="1"/>
          <p:nvPr/>
        </p:nvSpPr>
        <p:spPr>
          <a:xfrm>
            <a:off x="84200" y="1285875"/>
            <a:ext cx="906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sentence = 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"if you want to build a ship, don't drum up people together to "</a:t>
            </a:r>
            <a:endParaRPr b="1" sz="16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"collect wood and don't assign them tasks and work, but rather "</a:t>
            </a:r>
            <a:endParaRPr b="1" sz="16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"teach them to long for the endless immensity of the sea."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6" name="Google Shape;576;p87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2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222" name="Google Shape;22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50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8" y="2080775"/>
            <a:ext cx="4109214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7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5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5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5"/>
            <a:ext cx="4420025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5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7"/>
            <a:ext cx="4274574" cy="2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5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498360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5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8600" y="1721700"/>
            <a:ext cx="2078579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5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9650" y="3086625"/>
            <a:ext cx="2144587" cy="2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Really long sentence?</a:t>
            </a:r>
            <a:endParaRPr/>
          </a:p>
        </p:txBody>
      </p:sp>
      <p:sp>
        <p:nvSpPr>
          <p:cNvPr id="582" name="Google Shape;582;p88"/>
          <p:cNvSpPr txBox="1"/>
          <p:nvPr/>
        </p:nvSpPr>
        <p:spPr>
          <a:xfrm>
            <a:off x="84200" y="1285875"/>
            <a:ext cx="906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sentence = 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"if you want to build a ship, don't drum up people together to "</a:t>
            </a:r>
            <a:endParaRPr b="1" sz="16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"collect wood and don't assign them tasks and work, but rather "</a:t>
            </a:r>
            <a:endParaRPr b="1" sz="16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"teach them to long for the endless immensity of the sea."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3" name="Google Shape;583;p88"/>
          <p:cNvSpPr txBox="1"/>
          <p:nvPr/>
        </p:nvSpPr>
        <p:spPr>
          <a:xfrm>
            <a:off x="3264000" y="2571675"/>
            <a:ext cx="2616000" cy="2325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</a:rPr>
              <a:t># training dataset</a:t>
            </a:r>
            <a:endParaRPr i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0 if you wan -&gt; f you want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 f you want -&gt;  you want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  you want  -&gt; you want 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3 you want t -&gt; ou want to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…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168  of the se -&gt; of the sea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169 of the sea -&gt; f the sea.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84" name="Google Shape;584;p88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89"/>
          <p:cNvSpPr txBox="1"/>
          <p:nvPr>
            <p:ph type="title"/>
          </p:nvPr>
        </p:nvSpPr>
        <p:spPr>
          <a:xfrm>
            <a:off x="6496477" y="89225"/>
            <a:ext cx="26556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dataset</a:t>
            </a:r>
            <a:endParaRPr/>
          </a:p>
        </p:txBody>
      </p:sp>
      <p:sp>
        <p:nvSpPr>
          <p:cNvPr id="590" name="Google Shape;590;p89"/>
          <p:cNvSpPr txBox="1"/>
          <p:nvPr/>
        </p:nvSpPr>
        <p:spPr>
          <a:xfrm>
            <a:off x="84200" y="106200"/>
            <a:ext cx="6289200" cy="49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char_set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(sentence))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char_dic = {w: 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w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(char_set)}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dataX = []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dataY = []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(sentence) - seq_length):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x_str = sentence[i:i + seq_length]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y_str = sentence[i +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i + seq_length +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x_str,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'-&gt;'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y_str)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51054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x = [char_dic[c]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x_str]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str to index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[char_dic[c]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y_str]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str to index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dataX.append(x)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dataY.append(y)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1" name="Google Shape;591;p89"/>
          <p:cNvSpPr txBox="1"/>
          <p:nvPr/>
        </p:nvSpPr>
        <p:spPr>
          <a:xfrm>
            <a:off x="6373400" y="1721875"/>
            <a:ext cx="2616000" cy="2325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</a:rPr>
              <a:t># training dataset</a:t>
            </a:r>
            <a:endParaRPr i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0 if you wan -&gt; f you want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 f you want -&gt;  you want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  you want  -&gt; you want 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3 you want t -&gt; ou want to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…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168  of the se -&gt; of the sea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169 of the sea -&gt; f the sea.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92" name="Google Shape;592;p89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90"/>
          <p:cNvSpPr txBox="1"/>
          <p:nvPr>
            <p:ph type="title"/>
          </p:nvPr>
        </p:nvSpPr>
        <p:spPr>
          <a:xfrm>
            <a:off x="2651557" y="78050"/>
            <a:ext cx="38409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parameters</a:t>
            </a:r>
            <a:endParaRPr/>
          </a:p>
        </p:txBody>
      </p:sp>
      <p:sp>
        <p:nvSpPr>
          <p:cNvPr id="598" name="Google Shape;598;p90"/>
          <p:cNvSpPr txBox="1"/>
          <p:nvPr/>
        </p:nvSpPr>
        <p:spPr>
          <a:xfrm>
            <a:off x="84200" y="1427100"/>
            <a:ext cx="6289200" cy="29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char_set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(sentence))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char_dic = {w: 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w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(char_set)}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data_dim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seq_length =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Any arbitrary number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(dataX)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9" name="Google Shape;599;p90"/>
          <p:cNvSpPr txBox="1"/>
          <p:nvPr/>
        </p:nvSpPr>
        <p:spPr>
          <a:xfrm>
            <a:off x="6373400" y="1721875"/>
            <a:ext cx="2616000" cy="2325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</a:rPr>
              <a:t># training dataset</a:t>
            </a:r>
            <a:endParaRPr i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0 if you wan -&gt; f you want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 f you want -&gt;  you want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  you want  -&gt; you want 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3 you want t -&gt; ou want to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…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168  of the se -&gt; of the sea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169 of the sea -&gt; f the sea.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600" name="Google Shape;600;p90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91"/>
          <p:cNvSpPr txBox="1"/>
          <p:nvPr>
            <p:ph type="title"/>
          </p:nvPr>
        </p:nvSpPr>
        <p:spPr>
          <a:xfrm>
            <a:off x="-8188" y="-17085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 and Loss</a:t>
            </a:r>
            <a:endParaRPr/>
          </a:p>
        </p:txBody>
      </p:sp>
      <p:sp>
        <p:nvSpPr>
          <p:cNvPr id="606" name="Google Shape;606;p91"/>
          <p:cNvSpPr txBox="1"/>
          <p:nvPr/>
        </p:nvSpPr>
        <p:spPr>
          <a:xfrm>
            <a:off x="76200" y="838625"/>
            <a:ext cx="9144000" cy="40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tf.placeholder(tf.int32,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data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9149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tf.one_hot(X, num_classes)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hot: 1 -&gt; 0 1 0 0 0 0 0 0 0 0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tf.contrib.rnn.BasicLSTMCell(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num_units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=rnn_hidden_size,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 = cell.zero_state(batch_size, tf.float32)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cell, </a:t>
            </a:r>
            <a:r>
              <a:rPr b="1"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=initial_state,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 = tf.ones([batch_size, sequence_length])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sequence_loss = tf.contrib.seq2seq.sequence_loss(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=outputs,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targets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=Y,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=weights)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tf.reduce_mean(sequence_loss)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).minimize(loss)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= tf.argmax(outputs,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7" name="Google Shape;607;p91"/>
          <p:cNvSpPr txBox="1"/>
          <p:nvPr/>
        </p:nvSpPr>
        <p:spPr>
          <a:xfrm>
            <a:off x="3063200" y="4890000"/>
            <a:ext cx="6199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https://github.com/hunkim/DeepLearningZeroToAll/blob/master/lab-12-2-char-seq-rnn.py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9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613" name="Google Shape;613;p92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Run long sequence RNN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Why it does not work?</a:t>
            </a:r>
            <a:endParaRPr sz="22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Google Shape;618;p93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93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12-</a:t>
            </a:r>
            <a:r>
              <a:rPr lang="en"/>
              <a:t>4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 with long </a:t>
            </a:r>
            <a:r>
              <a:rPr lang="en" sz="2700"/>
              <a:t>sequences: Stacked RNN + Softmax layer</a:t>
            </a:r>
            <a:endParaRPr/>
          </a:p>
        </p:txBody>
      </p:sp>
      <p:sp>
        <p:nvSpPr>
          <p:cNvPr id="620" name="Google Shape;620;p93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621" name="Google Shape;621;p93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622" name="Google Shape;622;p9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3" name="Google Shape;623;p93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624" name="Google Shape;624;p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94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630" name="Google Shape;630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50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8" y="2080775"/>
            <a:ext cx="4109214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9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7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9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9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9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5"/>
            <a:ext cx="4420025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9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7"/>
            <a:ext cx="4274574" cy="2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9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498360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9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8600" y="1721700"/>
            <a:ext cx="2078579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9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9650" y="3086625"/>
            <a:ext cx="2144587" cy="2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9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Really long sentence?</a:t>
            </a:r>
            <a:endParaRPr/>
          </a:p>
        </p:txBody>
      </p:sp>
      <p:sp>
        <p:nvSpPr>
          <p:cNvPr id="647" name="Google Shape;647;p95"/>
          <p:cNvSpPr txBox="1"/>
          <p:nvPr/>
        </p:nvSpPr>
        <p:spPr>
          <a:xfrm>
            <a:off x="84200" y="1285875"/>
            <a:ext cx="906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sentence = 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"if you want to build a ship, don't drum up people together to "</a:t>
            </a:r>
            <a:endParaRPr b="1" sz="16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"collect wood and don't assign them tasks and work, but rather "</a:t>
            </a:r>
            <a:endParaRPr b="1" sz="16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"teach them to long for the endless immensity of the sea."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8" name="Google Shape;648;p95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6"/>
          <p:cNvSpPr txBox="1"/>
          <p:nvPr>
            <p:ph type="title"/>
          </p:nvPr>
        </p:nvSpPr>
        <p:spPr>
          <a:xfrm>
            <a:off x="6496477" y="89225"/>
            <a:ext cx="26556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dataset</a:t>
            </a:r>
            <a:endParaRPr/>
          </a:p>
        </p:txBody>
      </p:sp>
      <p:sp>
        <p:nvSpPr>
          <p:cNvPr id="654" name="Google Shape;654;p96"/>
          <p:cNvSpPr txBox="1"/>
          <p:nvPr/>
        </p:nvSpPr>
        <p:spPr>
          <a:xfrm>
            <a:off x="84200" y="106200"/>
            <a:ext cx="6289200" cy="49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char_set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(sentence))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char_dic = {w: 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w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(char_set)}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dataX = []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dataY = []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(sentence) - seq_length):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x_str = sentence[i:i + seq_length]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y_str = sentence[i +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i + seq_length +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x_str,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'-&gt;'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y_str)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51054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x = [char_dic[c]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x_str]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str to index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[char_dic[c]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y_str]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str to index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dataX.append(x)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dataY.append(y)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5" name="Google Shape;655;p96"/>
          <p:cNvSpPr txBox="1"/>
          <p:nvPr/>
        </p:nvSpPr>
        <p:spPr>
          <a:xfrm>
            <a:off x="6373400" y="1721875"/>
            <a:ext cx="2616000" cy="2325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</a:rPr>
              <a:t># training dataset</a:t>
            </a:r>
            <a:endParaRPr i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0 if you wan -&gt; f you want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 f you want -&gt;  you want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  you want  -&gt; you want 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3 you want t -&gt; ou want to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…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168  of the se -&gt; of the sea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169 of the sea -&gt; f the sea.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656" name="Google Shape;656;p96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97"/>
          <p:cNvSpPr txBox="1"/>
          <p:nvPr>
            <p:ph type="title"/>
          </p:nvPr>
        </p:nvSpPr>
        <p:spPr>
          <a:xfrm>
            <a:off x="2651557" y="78050"/>
            <a:ext cx="38409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parameters</a:t>
            </a:r>
            <a:endParaRPr/>
          </a:p>
        </p:txBody>
      </p:sp>
      <p:sp>
        <p:nvSpPr>
          <p:cNvPr id="662" name="Google Shape;662;p97"/>
          <p:cNvSpPr txBox="1"/>
          <p:nvPr/>
        </p:nvSpPr>
        <p:spPr>
          <a:xfrm>
            <a:off x="84200" y="1427100"/>
            <a:ext cx="6289200" cy="29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char_set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(sentence))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char_dic = {w: 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w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(char_set)}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data_dim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seq_length =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Any arbitrary number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(dataX)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3" name="Google Shape;663;p97"/>
          <p:cNvSpPr txBox="1"/>
          <p:nvPr/>
        </p:nvSpPr>
        <p:spPr>
          <a:xfrm>
            <a:off x="6373400" y="1721875"/>
            <a:ext cx="2616000" cy="2325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</a:rPr>
              <a:t># training dataset</a:t>
            </a:r>
            <a:endParaRPr i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0 if you wan -&gt; f you want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 f you want -&gt;  you want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  you want  -&gt; you want 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3 you want t -&gt; ou want to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…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168  of the se -&gt; of the sea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169 of the sea -&gt; f the sea.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664" name="Google Shape;664;p97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3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in TensorFlow</a:t>
            </a:r>
            <a:endParaRPr/>
          </a:p>
        </p:txBody>
      </p:sp>
      <p:pic>
        <p:nvPicPr>
          <p:cNvPr id="239" name="Google Shape;23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7875" y="1408625"/>
            <a:ext cx="2688000" cy="3173451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53"/>
          <p:cNvSpPr txBox="1"/>
          <p:nvPr/>
        </p:nvSpPr>
        <p:spPr>
          <a:xfrm>
            <a:off x="2173850" y="1332425"/>
            <a:ext cx="7061100" cy="26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BasicRNNCell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(num_units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hidden_size)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outputs, _states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dynamic_rnn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x_data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dtype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1" name="Google Shape;241;p53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9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Wide &amp; Deep</a:t>
            </a:r>
            <a:endParaRPr/>
          </a:p>
        </p:txBody>
      </p:sp>
      <p:pic>
        <p:nvPicPr>
          <p:cNvPr descr="pasted-image.png" id="670" name="Google Shape;670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138" y="1519238"/>
            <a:ext cx="8467800" cy="21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98"/>
          <p:cNvSpPr/>
          <p:nvPr/>
        </p:nvSpPr>
        <p:spPr>
          <a:xfrm>
            <a:off x="1292686" y="4775376"/>
            <a:ext cx="74343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" sz="1700" u="sng" cap="none" strike="noStrike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https://www.tensorflow.org/versions/r0.11/tutorials/wide_and_deep/index.html</a:t>
            </a:r>
            <a:endParaRPr sz="5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99"/>
          <p:cNvSpPr txBox="1"/>
          <p:nvPr>
            <p:ph type="title"/>
          </p:nvPr>
        </p:nvSpPr>
        <p:spPr>
          <a:xfrm>
            <a:off x="-8200" y="133950"/>
            <a:ext cx="7365600" cy="1084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Stacked RNN </a:t>
            </a:r>
            <a:endParaRPr/>
          </a:p>
        </p:txBody>
      </p:sp>
      <p:sp>
        <p:nvSpPr>
          <p:cNvPr id="677" name="Google Shape;677;p99"/>
          <p:cNvSpPr txBox="1"/>
          <p:nvPr/>
        </p:nvSpPr>
        <p:spPr>
          <a:xfrm>
            <a:off x="457200" y="1118150"/>
            <a:ext cx="7849500" cy="37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tf.placeholder(tf.int32, [</a:t>
            </a:r>
            <a:r>
              <a:rPr b="1" lang="en" sz="15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seq_length])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 sz="15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seq_length])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One-hot encoding</a:t>
            </a:r>
            <a:endParaRPr i="1" sz="15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tf.one_hot(X, num_classes)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(X_one_hot)  </a:t>
            </a:r>
            <a:r>
              <a:rPr i="1" lang="en" sz="15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check out the shape</a:t>
            </a:r>
            <a:endParaRPr i="1" sz="15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Make a lstm cell with hidden_size (each unit output vector size)</a:t>
            </a:r>
            <a:endParaRPr i="1" sz="15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rnn.BasicLSTMCell(hidden_size, </a:t>
            </a:r>
            <a:r>
              <a:rPr lang="en" sz="15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5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rnn.MultiRNNCell([cell] * </a:t>
            </a:r>
            <a:r>
              <a:rPr b="1"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outputs: unfolding size x hidden size, state = hidden size</a:t>
            </a:r>
            <a:endParaRPr i="1" sz="15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tf.nn.dynamic_rnn(cell, X_one_hot, </a:t>
            </a:r>
            <a:r>
              <a:rPr lang="en" sz="15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78" name="Google Shape;67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1300" y="234001"/>
            <a:ext cx="3012383" cy="15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99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00"/>
          <p:cNvSpPr txBox="1"/>
          <p:nvPr>
            <p:ph type="title"/>
          </p:nvPr>
        </p:nvSpPr>
        <p:spPr>
          <a:xfrm>
            <a:off x="0" y="171800"/>
            <a:ext cx="89916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Softmax (FC) in </a:t>
            </a:r>
            <a:r>
              <a:rPr lang="en"/>
              <a:t>Deep CNN</a:t>
            </a:r>
            <a:endParaRPr/>
          </a:p>
        </p:txBody>
      </p:sp>
      <p:sp>
        <p:nvSpPr>
          <p:cNvPr id="685" name="Google Shape;685;p100"/>
          <p:cNvSpPr txBox="1"/>
          <p:nvPr/>
        </p:nvSpPr>
        <p:spPr>
          <a:xfrm>
            <a:off x="3683475" y="4778275"/>
            <a:ext cx="5460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Image credit: </a:t>
            </a: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http://personal.ie.cuhk.edu.hk/~ccloy/project_target_code/index.html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686" name="Google Shape;686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24425"/>
            <a:ext cx="8839201" cy="2433528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100"/>
          <p:cNvSpPr/>
          <p:nvPr/>
        </p:nvSpPr>
        <p:spPr>
          <a:xfrm>
            <a:off x="6049200" y="1576600"/>
            <a:ext cx="2942400" cy="26334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300" y="145350"/>
            <a:ext cx="3806876" cy="4852803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101"/>
          <p:cNvSpPr txBox="1"/>
          <p:nvPr>
            <p:ph type="title"/>
          </p:nvPr>
        </p:nvSpPr>
        <p:spPr>
          <a:xfrm>
            <a:off x="-8196" y="-170850"/>
            <a:ext cx="5710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</a:t>
            </a:r>
            <a:endParaRPr/>
          </a:p>
        </p:txBody>
      </p:sp>
      <p:sp>
        <p:nvSpPr>
          <p:cNvPr id="694" name="Google Shape;694;p101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300" y="145350"/>
            <a:ext cx="3806876" cy="4852803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102"/>
          <p:cNvSpPr txBox="1"/>
          <p:nvPr/>
        </p:nvSpPr>
        <p:spPr>
          <a:xfrm>
            <a:off x="1216200" y="2175450"/>
            <a:ext cx="54789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X_for_softmax = tf.</a:t>
            </a:r>
            <a:r>
              <a:rPr lang="en" sz="16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reshape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(outputs,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[-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hidden_size])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1" name="Google Shape;701;p102"/>
          <p:cNvSpPr txBox="1"/>
          <p:nvPr/>
        </p:nvSpPr>
        <p:spPr>
          <a:xfrm>
            <a:off x="1889275" y="779800"/>
            <a:ext cx="5389500" cy="8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 = tf.</a:t>
            </a:r>
            <a:r>
              <a:rPr lang="en" sz="16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reshape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(outputs,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[batch_size, seq_length, num_classes])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2" name="Google Shape;702;p102"/>
          <p:cNvSpPr txBox="1"/>
          <p:nvPr>
            <p:ph type="title"/>
          </p:nvPr>
        </p:nvSpPr>
        <p:spPr>
          <a:xfrm>
            <a:off x="-8196" y="-170850"/>
            <a:ext cx="5710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</a:t>
            </a:r>
            <a:endParaRPr/>
          </a:p>
        </p:txBody>
      </p:sp>
      <p:sp>
        <p:nvSpPr>
          <p:cNvPr id="703" name="Google Shape;703;p102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03"/>
          <p:cNvSpPr txBox="1"/>
          <p:nvPr>
            <p:ph type="title"/>
          </p:nvPr>
        </p:nvSpPr>
        <p:spPr>
          <a:xfrm>
            <a:off x="-8196" y="-170850"/>
            <a:ext cx="5710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</a:t>
            </a:r>
            <a:endParaRPr/>
          </a:p>
        </p:txBody>
      </p:sp>
      <p:sp>
        <p:nvSpPr>
          <p:cNvPr id="709" name="Google Shape;709;p103"/>
          <p:cNvSpPr txBox="1"/>
          <p:nvPr/>
        </p:nvSpPr>
        <p:spPr>
          <a:xfrm>
            <a:off x="526350" y="901750"/>
            <a:ext cx="6204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(optional) softmax layer</a:t>
            </a:r>
            <a:endParaRPr i="1" sz="15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X_for_softmax = tf.reshape(outputs, [-</a:t>
            </a:r>
            <a:r>
              <a:rPr lang="en" sz="15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hidden_size])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softmax_w = tf.get_variable(</a:t>
            </a:r>
            <a:r>
              <a:rPr b="1" lang="en" sz="15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"softmax_w"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[hidden_size, num_classes]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softmax_b = tf.get_variable(</a:t>
            </a:r>
            <a:r>
              <a:rPr b="1" lang="en" sz="15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"softmax_b"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,[num_classes])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 = tf.matmul(X_for_softmax,softmax_w) + softmax_b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 = tf.</a:t>
            </a:r>
            <a:r>
              <a:rPr lang="en" sz="15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reshape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(outputs, 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[batch_size, seq_length, num_classes])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10" name="Google Shape;710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300" y="145350"/>
            <a:ext cx="3806876" cy="4852803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103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04"/>
          <p:cNvSpPr txBox="1"/>
          <p:nvPr>
            <p:ph type="title"/>
          </p:nvPr>
        </p:nvSpPr>
        <p:spPr>
          <a:xfrm>
            <a:off x="-8200" y="133950"/>
            <a:ext cx="7365600" cy="1084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</a:t>
            </a:r>
            <a:endParaRPr/>
          </a:p>
        </p:txBody>
      </p:sp>
      <p:sp>
        <p:nvSpPr>
          <p:cNvPr id="717" name="Google Shape;717;p104"/>
          <p:cNvSpPr txBox="1"/>
          <p:nvPr/>
        </p:nvSpPr>
        <p:spPr>
          <a:xfrm>
            <a:off x="457200" y="1118150"/>
            <a:ext cx="7849500" cy="37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reshape out for sequence_loss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 = tf.reshape(outputs,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[batch_size, seq_length, num_classes])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All weights are 1 (equal weights)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 = tf.ones([batch_size, seq_length])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sequence_loss = tf.contrib.seq2seq.sequence_loss(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=outputs,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targets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=weights)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mean_loss = tf.reduce_mean(sequence_loss)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train_op = 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tf.train.AdamOptimizer(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).minimize(mean_loss)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18" name="Google Shape;718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4249" y="133948"/>
            <a:ext cx="2162172" cy="2756223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104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05"/>
          <p:cNvSpPr txBox="1"/>
          <p:nvPr>
            <p:ph type="title"/>
          </p:nvPr>
        </p:nvSpPr>
        <p:spPr>
          <a:xfrm>
            <a:off x="2036555" y="55700"/>
            <a:ext cx="50709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and print results</a:t>
            </a:r>
            <a:endParaRPr/>
          </a:p>
        </p:txBody>
      </p:sp>
      <p:sp>
        <p:nvSpPr>
          <p:cNvPr id="725" name="Google Shape;725;p105"/>
          <p:cNvSpPr txBox="1"/>
          <p:nvPr/>
        </p:nvSpPr>
        <p:spPr>
          <a:xfrm>
            <a:off x="0" y="1800250"/>
            <a:ext cx="736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500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_, l, results = sess.run(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[train_op, mean_loss, outputs],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dataX, Y: dataY})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j, result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(results):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index = np.argmax(result,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j,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.join([char_set[t]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index]), l)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51054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6" name="Google Shape;726;p105"/>
          <p:cNvSpPr txBox="1"/>
          <p:nvPr/>
        </p:nvSpPr>
        <p:spPr>
          <a:xfrm>
            <a:off x="5993300" y="1543050"/>
            <a:ext cx="2907300" cy="2057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0 167 tttttttttt 3.23111</a:t>
            </a:r>
            <a:endParaRPr b="1" sz="16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0 168 tttttttttt 3.23111</a:t>
            </a:r>
            <a:endParaRPr b="1" sz="16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0 169 tttttttttt 3.23111</a:t>
            </a:r>
            <a:endParaRPr b="1" sz="16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…</a:t>
            </a:r>
            <a:endParaRPr b="1" sz="16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499 167 oof the se 0.229306</a:t>
            </a:r>
            <a:endParaRPr b="1" sz="16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499 168 tf the sea 0.229306</a:t>
            </a:r>
            <a:endParaRPr b="1" sz="16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499 169 n the sea. 0.229306</a:t>
            </a:r>
            <a:endParaRPr b="1" sz="1600">
              <a:solidFill>
                <a:srgbClr val="008080"/>
              </a:solidFill>
              <a:highlight>
                <a:srgbClr val="FFFFFF"/>
              </a:highlight>
            </a:endParaRPr>
          </a:p>
        </p:txBody>
      </p:sp>
      <p:sp>
        <p:nvSpPr>
          <p:cNvPr id="727" name="Google Shape;727;p105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06"/>
          <p:cNvSpPr txBox="1"/>
          <p:nvPr/>
        </p:nvSpPr>
        <p:spPr>
          <a:xfrm>
            <a:off x="447300" y="1129325"/>
            <a:ext cx="8696700" cy="23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Let's print the last char of each result to check it works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results = sess.run(outputs,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dataX})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j, result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(results):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index = np.argmax(result,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is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 all for the first result to make a sentence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.join([char_set[t]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index]),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(char_set[index[-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33" name="Google Shape;733;p106"/>
          <p:cNvSpPr txBox="1"/>
          <p:nvPr>
            <p:ph type="title"/>
          </p:nvPr>
        </p:nvSpPr>
        <p:spPr>
          <a:xfrm>
            <a:off x="2036555" y="55700"/>
            <a:ext cx="50709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and print results</a:t>
            </a:r>
            <a:endParaRPr/>
          </a:p>
        </p:txBody>
      </p:sp>
      <p:sp>
        <p:nvSpPr>
          <p:cNvPr id="734" name="Google Shape;734;p106"/>
          <p:cNvSpPr txBox="1"/>
          <p:nvPr/>
        </p:nvSpPr>
        <p:spPr>
          <a:xfrm>
            <a:off x="380175" y="3718025"/>
            <a:ext cx="8464500" cy="1061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g you want to build a ship, don't drum up people together to collect wood and don't assign them tasks and work, but rather teach them to long for the endless immensity of the sea.</a:t>
            </a:r>
            <a:endParaRPr b="1" sz="1600">
              <a:solidFill>
                <a:srgbClr val="008080"/>
              </a:solidFill>
              <a:highlight>
                <a:srgbClr val="FFFFFF"/>
              </a:highlight>
            </a:endParaRPr>
          </a:p>
        </p:txBody>
      </p:sp>
      <p:sp>
        <p:nvSpPr>
          <p:cNvPr id="735" name="Google Shape;735;p106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07"/>
          <p:cNvSpPr txBox="1"/>
          <p:nvPr>
            <p:ph type="title"/>
          </p:nvPr>
        </p:nvSpPr>
        <p:spPr>
          <a:xfrm>
            <a:off x="-2360863" y="21967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char-rnn</a:t>
            </a:r>
            <a:endParaRPr/>
          </a:p>
        </p:txBody>
      </p:sp>
      <p:pic>
        <p:nvPicPr>
          <p:cNvPr id="741" name="Google Shape;741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4769" y="677466"/>
            <a:ext cx="5038200" cy="410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6788" y="1658541"/>
            <a:ext cx="2505000" cy="20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107"/>
          <p:cNvSpPr txBox="1"/>
          <p:nvPr/>
        </p:nvSpPr>
        <p:spPr>
          <a:xfrm>
            <a:off x="5368425" y="4905175"/>
            <a:ext cx="43095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http://karpathy.github.io/2015/05/21/rnn-effectiveness/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in TensorFlow</a:t>
            </a:r>
            <a:endParaRPr/>
          </a:p>
        </p:txBody>
      </p:sp>
      <p:pic>
        <p:nvPicPr>
          <p:cNvPr id="247" name="Google Shape;24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7875" y="1408625"/>
            <a:ext cx="2688000" cy="317345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54"/>
          <p:cNvSpPr txBox="1"/>
          <p:nvPr/>
        </p:nvSpPr>
        <p:spPr>
          <a:xfrm>
            <a:off x="2173850" y="1332425"/>
            <a:ext cx="7061100" cy="26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trike="sngStrike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" strike="sng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trike="sng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trike="sng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trike="sng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trike="sng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 strike="sng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trike="sng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 strike="sng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" strike="sng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BasicRNNCell</a:t>
            </a:r>
            <a:r>
              <a:rPr lang="en" strike="sng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(num_units</a:t>
            </a:r>
            <a:r>
              <a:rPr lang="en" strike="sng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trike="sng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hidden_size)</a:t>
            </a:r>
            <a:endParaRPr strike="sngStrike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BasicLSTMCell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(num_units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hidden_size)    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outputs, _states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dynamic_rnn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x_data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dtype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9" name="Google Shape;249;p54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6788" y="1658541"/>
            <a:ext cx="2505000" cy="20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1475" y="292894"/>
            <a:ext cx="4737300" cy="4783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108"/>
          <p:cNvSpPr txBox="1"/>
          <p:nvPr/>
        </p:nvSpPr>
        <p:spPr>
          <a:xfrm>
            <a:off x="5368425" y="4905175"/>
            <a:ext cx="43095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http://karpathy.github.io/2015/05/21/rnn-effectiveness/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0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char/word rnn (char/word level n to n model)</a:t>
            </a:r>
            <a:endParaRPr/>
          </a:p>
        </p:txBody>
      </p:sp>
      <p:sp>
        <p:nvSpPr>
          <p:cNvPr id="756" name="Google Shape;756;p109"/>
          <p:cNvSpPr/>
          <p:nvPr/>
        </p:nvSpPr>
        <p:spPr>
          <a:xfrm>
            <a:off x="1280324" y="3816550"/>
            <a:ext cx="72057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https://github.com/sherjilozair/char-rnn-tensorflow</a:t>
            </a:r>
            <a:r>
              <a:rPr b="0" i="0" lang="en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sp>
        <p:nvSpPr>
          <p:cNvPr id="757" name="Google Shape;757;p109"/>
          <p:cNvSpPr/>
          <p:nvPr/>
        </p:nvSpPr>
        <p:spPr>
          <a:xfrm>
            <a:off x="1285123" y="4373750"/>
            <a:ext cx="72057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https://github.com/hunkim/word-rnn-tensorflow</a:t>
            </a:r>
            <a:r>
              <a:rPr b="0" i="0" lang="en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pic>
        <p:nvPicPr>
          <p:cNvPr id="758" name="Google Shape;758;p1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67038" y="1545431"/>
            <a:ext cx="2505000" cy="20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Google Shape;763;p110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110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12-</a:t>
            </a:r>
            <a:r>
              <a:rPr lang="en"/>
              <a:t>5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700"/>
              <a:t>Dynamic RNN</a:t>
            </a:r>
            <a:endParaRPr/>
          </a:p>
        </p:txBody>
      </p:sp>
      <p:sp>
        <p:nvSpPr>
          <p:cNvPr id="765" name="Google Shape;765;p110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766" name="Google Shape;766;p110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767" name="Google Shape;767;p11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8" name="Google Shape;768;p110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769" name="Google Shape;769;p1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11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775" name="Google Shape;775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50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8" y="2080775"/>
            <a:ext cx="4109214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1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1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7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1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11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11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5"/>
            <a:ext cx="4420025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11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7"/>
            <a:ext cx="4274574" cy="2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11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498360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11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8600" y="1721700"/>
            <a:ext cx="2078579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11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9650" y="3086625"/>
            <a:ext cx="2144587" cy="2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1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sequence length</a:t>
            </a:r>
            <a:endParaRPr/>
          </a:p>
        </p:txBody>
      </p:sp>
      <p:pic>
        <p:nvPicPr>
          <p:cNvPr id="792" name="Google Shape;792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021" y="1217974"/>
            <a:ext cx="4503426" cy="23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112"/>
          <p:cNvSpPr txBox="1"/>
          <p:nvPr/>
        </p:nvSpPr>
        <p:spPr>
          <a:xfrm>
            <a:off x="3725925" y="3595475"/>
            <a:ext cx="4081200" cy="1442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</a:t>
            </a:r>
            <a:r>
              <a:rPr lang="en" sz="2000"/>
              <a:t>         e            l            l            o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h          i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w         h           y         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...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1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sequence length</a:t>
            </a:r>
            <a:endParaRPr/>
          </a:p>
        </p:txBody>
      </p:sp>
      <p:pic>
        <p:nvPicPr>
          <p:cNvPr id="799" name="Google Shape;799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021" y="1217974"/>
            <a:ext cx="4503426" cy="23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113"/>
          <p:cNvSpPr txBox="1"/>
          <p:nvPr/>
        </p:nvSpPr>
        <p:spPr>
          <a:xfrm>
            <a:off x="3725925" y="3595475"/>
            <a:ext cx="4324500" cy="1442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         e            l            l            o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h          i        &lt;pad&gt;  </a:t>
            </a:r>
            <a:r>
              <a:rPr lang="en" sz="2000">
                <a:solidFill>
                  <a:schemeClr val="dk1"/>
                </a:solidFill>
              </a:rPr>
              <a:t>&lt;pad&gt;   &lt;pad&gt;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w         h           y       </a:t>
            </a:r>
            <a:r>
              <a:rPr lang="en" sz="2000">
                <a:solidFill>
                  <a:schemeClr val="dk1"/>
                </a:solidFill>
              </a:rPr>
              <a:t>&lt;pad&gt;   &lt;pad&gt;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...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1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sequence length</a:t>
            </a:r>
            <a:endParaRPr/>
          </a:p>
        </p:txBody>
      </p:sp>
      <p:pic>
        <p:nvPicPr>
          <p:cNvPr id="806" name="Google Shape;806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021" y="1217974"/>
            <a:ext cx="4503426" cy="23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114"/>
          <p:cNvSpPr txBox="1"/>
          <p:nvPr/>
        </p:nvSpPr>
        <p:spPr>
          <a:xfrm>
            <a:off x="3725925" y="3595475"/>
            <a:ext cx="4324500" cy="1442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         e            l            l            o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h          i      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w         h           y    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...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808" name="Google Shape;808;p114"/>
          <p:cNvSpPr txBox="1"/>
          <p:nvPr/>
        </p:nvSpPr>
        <p:spPr>
          <a:xfrm>
            <a:off x="172700" y="2909100"/>
            <a:ext cx="34104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sequence_length</a:t>
            </a:r>
            <a:r>
              <a:rPr b="1" lang="en" sz="20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1" lang="en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b="1"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1"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b="1" sz="20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15"/>
          <p:cNvSpPr txBox="1"/>
          <p:nvPr>
            <p:ph type="title"/>
          </p:nvPr>
        </p:nvSpPr>
        <p:spPr>
          <a:xfrm>
            <a:off x="-8200" y="133948"/>
            <a:ext cx="9160500" cy="6822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RNN</a:t>
            </a:r>
            <a:endParaRPr/>
          </a:p>
        </p:txBody>
      </p:sp>
      <p:sp>
        <p:nvSpPr>
          <p:cNvPr id="814" name="Google Shape;814;p115"/>
          <p:cNvSpPr txBox="1"/>
          <p:nvPr/>
        </p:nvSpPr>
        <p:spPr>
          <a:xfrm>
            <a:off x="76200" y="1113175"/>
            <a:ext cx="5724900" cy="338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3 batches 'hello', 'eolll', 'lleel'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x_data 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array([[[...]]], dtype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 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cell 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rnn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BasicLSTMCell(num_units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hidden_size,                                                   </a:t>
            </a:r>
            <a:endParaRPr sz="15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state_is_tuple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5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outputs, _states 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dynamic_rnn(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cell, x_data, sequence_length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], </a:t>
            </a:r>
            <a:endParaRPr sz="15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dtype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print(outputs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eval())</a:t>
            </a:r>
            <a:endParaRPr sz="15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15" name="Google Shape;815;p115"/>
          <p:cNvSpPr txBox="1"/>
          <p:nvPr/>
        </p:nvSpPr>
        <p:spPr>
          <a:xfrm>
            <a:off x="5690150" y="983975"/>
            <a:ext cx="3198000" cy="3913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array([[[-0.17904168, -0.08053244],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[-0.01294809,  0.01660814],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[-0.05754048, -0.1368292 ],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[-0.08655578, -0.20553185],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[ 0.07297077, -0.21743253]],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[[ 0.10272847,  0.06519825],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[ 0.20188759, -0.05027055],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[ 0.09514933, -0.16452041],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</a:rPr>
              <a:t>[ 0.        ,  0.        ],</a:t>
            </a:r>
            <a:br>
              <a:rPr b="1"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        ,  0.        ]],</a:t>
            </a:r>
            <a:br>
              <a:rPr b="1"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[[-0.04893036, -0.14655617],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[-0.07947272, -0.20996611],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[ 0.06466491, -0.02576563],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[ 0.15087658,  0.05166111],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</a:rPr>
              <a:t>[ 0.        ,  0.        ]]],</a:t>
            </a:r>
            <a:endParaRPr b="1" sz="13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816" name="Google Shape;816;p115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Google Shape;821;p116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171567"/>
            <a:ext cx="9143999" cy="4800367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116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12-</a:t>
            </a:r>
            <a:r>
              <a:rPr lang="en"/>
              <a:t>6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 with </a:t>
            </a:r>
            <a:r>
              <a:rPr lang="en" sz="2700"/>
              <a:t>time series data (stock) </a:t>
            </a:r>
            <a:endParaRPr/>
          </a:p>
        </p:txBody>
      </p:sp>
      <p:sp>
        <p:nvSpPr>
          <p:cNvPr id="823" name="Google Shape;823;p116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824" name="Google Shape;824;p116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825" name="Google Shape;825;p1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6" name="Google Shape;826;p116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827" name="Google Shape;827;p1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17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833" name="Google Shape;833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50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1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8" y="2080775"/>
            <a:ext cx="4109214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1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1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7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1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1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1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5"/>
            <a:ext cx="4420025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1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7"/>
            <a:ext cx="4274574" cy="2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1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498360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1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8600" y="1721700"/>
            <a:ext cx="2078579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11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9650" y="3086625"/>
            <a:ext cx="2144587" cy="2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5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node: 4 (</a:t>
            </a:r>
            <a:r>
              <a:rPr i="1" lang="en"/>
              <a:t>input-dim</a:t>
            </a:r>
            <a:r>
              <a:rPr lang="en"/>
              <a:t>) in 2 (</a:t>
            </a:r>
            <a:r>
              <a:rPr i="1" lang="en"/>
              <a:t>hidden_size</a:t>
            </a:r>
            <a:r>
              <a:rPr lang="en"/>
              <a:t>)</a:t>
            </a:r>
            <a:endParaRPr/>
          </a:p>
        </p:txBody>
      </p:sp>
      <p:pic>
        <p:nvPicPr>
          <p:cNvPr id="255" name="Google Shape;25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63" y="1419750"/>
            <a:ext cx="7495875" cy="375860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5"/>
          <p:cNvSpPr/>
          <p:nvPr/>
        </p:nvSpPr>
        <p:spPr>
          <a:xfrm>
            <a:off x="2905650" y="1415150"/>
            <a:ext cx="1825500" cy="62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55"/>
          <p:cNvSpPr/>
          <p:nvPr/>
        </p:nvSpPr>
        <p:spPr>
          <a:xfrm>
            <a:off x="872525" y="2731475"/>
            <a:ext cx="1825500" cy="62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1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</a:t>
            </a:r>
            <a:r>
              <a:rPr lang="en"/>
              <a:t>series</a:t>
            </a:r>
            <a:r>
              <a:rPr lang="en"/>
              <a:t> data</a:t>
            </a:r>
            <a:endParaRPr/>
          </a:p>
        </p:txBody>
      </p:sp>
      <p:pic>
        <p:nvPicPr>
          <p:cNvPr id="850" name="Google Shape;850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625" y="1269126"/>
            <a:ext cx="6690700" cy="351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1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Time series data</a:t>
            </a:r>
            <a:endParaRPr/>
          </a:p>
        </p:txBody>
      </p:sp>
      <p:graphicFrame>
        <p:nvGraphicFramePr>
          <p:cNvPr id="856" name="Google Shape;856;p119"/>
          <p:cNvGraphicFramePr/>
          <p:nvPr/>
        </p:nvGraphicFramePr>
        <p:xfrm>
          <a:off x="1014688" y="1470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{0B91AAA6-DC5D-4FD2-A21C-340127F2CBB3}</a:tableStyleId>
              </a:tblPr>
              <a:tblGrid>
                <a:gridCol w="1430325"/>
                <a:gridCol w="1430325"/>
                <a:gridCol w="1430325"/>
                <a:gridCol w="1393275"/>
                <a:gridCol w="1430325"/>
              </a:tblGrid>
              <a:tr h="360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Open</a:t>
                      </a:r>
                      <a:endParaRPr sz="10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High</a:t>
                      </a:r>
                      <a:endParaRPr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Low</a:t>
                      </a:r>
                      <a:endParaRPr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Volume</a:t>
                      </a:r>
                      <a:endParaRPr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Close</a:t>
                      </a:r>
                      <a:endParaRPr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C0BF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828.659973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833.450012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828.349976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1247700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831.659973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823.02002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828.070007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821.655029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1597800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828.070007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819.929993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824.400024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818.97998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1281700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824.159973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819.359985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818.469971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1304000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818.97998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816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1053600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820.450012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816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820.958984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815.48999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1198100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819.23999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811.700012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815.25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809.780029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1129100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813.669983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809.51001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810.659973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804.539978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989700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809.559998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807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811.840027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803.190002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1155300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808.380005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857" name="Google Shape;857;p119"/>
          <p:cNvSpPr txBox="1"/>
          <p:nvPr/>
        </p:nvSpPr>
        <p:spPr>
          <a:xfrm>
            <a:off x="2889750" y="4456425"/>
            <a:ext cx="33645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'data-02-stock_daily.csv'</a:t>
            </a:r>
            <a:endParaRPr b="1" sz="18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95950"/>
            <a:ext cx="8934448" cy="24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12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Many to one</a:t>
            </a:r>
            <a:endParaRPr/>
          </a:p>
        </p:txBody>
      </p:sp>
      <p:sp>
        <p:nvSpPr>
          <p:cNvPr id="864" name="Google Shape;864;p120"/>
          <p:cNvSpPr txBox="1"/>
          <p:nvPr/>
        </p:nvSpPr>
        <p:spPr>
          <a:xfrm>
            <a:off x="4037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</a:t>
            </a:r>
            <a:endParaRPr sz="2400"/>
          </a:p>
        </p:txBody>
      </p:sp>
      <p:sp>
        <p:nvSpPr>
          <p:cNvPr id="865" name="Google Shape;865;p120"/>
          <p:cNvSpPr txBox="1"/>
          <p:nvPr/>
        </p:nvSpPr>
        <p:spPr>
          <a:xfrm>
            <a:off x="17753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</a:t>
            </a:r>
            <a:endParaRPr sz="2400"/>
          </a:p>
        </p:txBody>
      </p:sp>
      <p:sp>
        <p:nvSpPr>
          <p:cNvPr id="866" name="Google Shape;866;p120"/>
          <p:cNvSpPr txBox="1"/>
          <p:nvPr/>
        </p:nvSpPr>
        <p:spPr>
          <a:xfrm>
            <a:off x="30707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3</a:t>
            </a:r>
            <a:endParaRPr sz="2400"/>
          </a:p>
        </p:txBody>
      </p:sp>
      <p:sp>
        <p:nvSpPr>
          <p:cNvPr id="867" name="Google Shape;867;p120"/>
          <p:cNvSpPr txBox="1"/>
          <p:nvPr/>
        </p:nvSpPr>
        <p:spPr>
          <a:xfrm>
            <a:off x="44423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4</a:t>
            </a:r>
            <a:endParaRPr sz="2400"/>
          </a:p>
        </p:txBody>
      </p:sp>
      <p:sp>
        <p:nvSpPr>
          <p:cNvPr id="868" name="Google Shape;868;p120"/>
          <p:cNvSpPr txBox="1"/>
          <p:nvPr/>
        </p:nvSpPr>
        <p:spPr>
          <a:xfrm>
            <a:off x="57377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5</a:t>
            </a:r>
            <a:endParaRPr sz="2400"/>
          </a:p>
        </p:txBody>
      </p:sp>
      <p:sp>
        <p:nvSpPr>
          <p:cNvPr id="869" name="Google Shape;869;p120"/>
          <p:cNvSpPr txBox="1"/>
          <p:nvPr/>
        </p:nvSpPr>
        <p:spPr>
          <a:xfrm>
            <a:off x="8406325" y="1495950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8</a:t>
            </a:r>
            <a:endParaRPr sz="2400"/>
          </a:p>
        </p:txBody>
      </p:sp>
      <p:sp>
        <p:nvSpPr>
          <p:cNvPr id="870" name="Google Shape;870;p120"/>
          <p:cNvSpPr txBox="1"/>
          <p:nvPr/>
        </p:nvSpPr>
        <p:spPr>
          <a:xfrm>
            <a:off x="71093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6</a:t>
            </a:r>
            <a:endParaRPr sz="2400"/>
          </a:p>
        </p:txBody>
      </p:sp>
      <p:sp>
        <p:nvSpPr>
          <p:cNvPr id="871" name="Google Shape;871;p120"/>
          <p:cNvSpPr txBox="1"/>
          <p:nvPr/>
        </p:nvSpPr>
        <p:spPr>
          <a:xfrm>
            <a:off x="84809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7</a:t>
            </a:r>
            <a:endParaRPr sz="2400"/>
          </a:p>
        </p:txBody>
      </p:sp>
      <p:sp>
        <p:nvSpPr>
          <p:cNvPr id="872" name="Google Shape;872;p120"/>
          <p:cNvSpPr txBox="1"/>
          <p:nvPr/>
        </p:nvSpPr>
        <p:spPr>
          <a:xfrm>
            <a:off x="2498350" y="4890000"/>
            <a:ext cx="691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https://github.com/hunkim/DeepLearningZeroToAll/blob/master/lab-12-5-rnn_stock_prediction.py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7" name="Google Shape;877;p121"/>
          <p:cNvGraphicFramePr/>
          <p:nvPr/>
        </p:nvGraphicFramePr>
        <p:xfrm>
          <a:off x="142838" y="201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{0B91AAA6-DC5D-4FD2-A21C-340127F2CBB3}</a:tableStyleId>
              </a:tblPr>
              <a:tblGrid>
                <a:gridCol w="1074650"/>
                <a:gridCol w="1074650"/>
                <a:gridCol w="1074650"/>
                <a:gridCol w="1046825"/>
                <a:gridCol w="1074650"/>
              </a:tblGrid>
              <a:tr h="357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Open</a:t>
                      </a:r>
                      <a:endParaRPr sz="10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High</a:t>
                      </a:r>
                      <a:endParaRPr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Low</a:t>
                      </a:r>
                      <a:endParaRPr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Volume</a:t>
                      </a:r>
                      <a:endParaRPr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Close</a:t>
                      </a:r>
                      <a:endParaRPr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C0BF"/>
                    </a:solidFill>
                  </a:tcPr>
                </a:tc>
              </a:tr>
              <a:tr h="308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828.659973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833.450012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828.349976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1247700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831.659973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8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823.02002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828.070007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821.655029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1597800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828.070007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8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819.929993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824.400024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818.97998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1281700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824.159973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8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819.359985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818.469971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1304000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818.97998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8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816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1053600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820.450012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8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816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820.958984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815.48999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1198100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819.23999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8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811.700012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815.25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809.780029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1129100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813.669983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8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809.51001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810.659973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804.539978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989700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?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8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807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811.840027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803.190002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1155300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?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pic>
        <p:nvPicPr>
          <p:cNvPr id="878" name="Google Shape;878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200" y="31550"/>
            <a:ext cx="6618793" cy="183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2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data</a:t>
            </a:r>
            <a:endParaRPr/>
          </a:p>
        </p:txBody>
      </p:sp>
      <p:sp>
        <p:nvSpPr>
          <p:cNvPr id="884" name="Google Shape;884;p122"/>
          <p:cNvSpPr txBox="1"/>
          <p:nvPr/>
        </p:nvSpPr>
        <p:spPr>
          <a:xfrm>
            <a:off x="143300" y="491975"/>
            <a:ext cx="5850000" cy="44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timesteps</a:t>
            </a: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seq_length = </a:t>
            </a:r>
            <a:r>
              <a:rPr i="1"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endParaRPr i="1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data_dim = </a:t>
            </a:r>
            <a:r>
              <a:rPr i="1"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endParaRPr i="1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output_dim = </a:t>
            </a:r>
            <a:r>
              <a:rPr i="1"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 i="1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Open,High,Low,Close,Volume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xy = np.loadtxt(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'data-02-stock_daily.csv'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delimiter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','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xy = xy[::-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reverse order (chronically ordered)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xy = MinMaxScaler(xy)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xy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xy[:, [-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Close as label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dataX = []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dataY = []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(y) - seq_length):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_x = x[i:i + seq_length]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_y = y[i + seq_length]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Next close price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(_x, 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"-&gt;"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_y)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dataX.append(_x)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dataY.append(_y)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5" name="Google Shape;885;p122"/>
          <p:cNvSpPr txBox="1"/>
          <p:nvPr/>
        </p:nvSpPr>
        <p:spPr>
          <a:xfrm>
            <a:off x="6102500" y="533400"/>
            <a:ext cx="2896500" cy="440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889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[</a:t>
            </a:r>
            <a:r>
              <a:rPr b="1" lang="en" sz="1100">
                <a:solidFill>
                  <a:srgbClr val="38761D"/>
                </a:solidFill>
              </a:rPr>
              <a:t>[ 0.186</a:t>
            </a:r>
            <a:r>
              <a:rPr b="1" lang="en" sz="1100">
                <a:solidFill>
                  <a:srgbClr val="38761D"/>
                </a:solidFill>
              </a:rPr>
              <a:t>67876</a:t>
            </a:r>
            <a:r>
              <a:rPr b="1" lang="en" sz="1100">
                <a:solidFill>
                  <a:srgbClr val="38761D"/>
                </a:solidFill>
              </a:rPr>
              <a:t>  0.209</a:t>
            </a:r>
            <a:r>
              <a:rPr b="1" lang="en" sz="1100">
                <a:solidFill>
                  <a:srgbClr val="38761D"/>
                </a:solidFill>
              </a:rPr>
              <a:t>48057</a:t>
            </a:r>
            <a:r>
              <a:rPr b="1" lang="en" sz="1100">
                <a:solidFill>
                  <a:srgbClr val="38761D"/>
                </a:solidFill>
              </a:rPr>
              <a:t>  0.208</a:t>
            </a:r>
            <a:r>
              <a:rPr b="1" lang="en" sz="1100">
                <a:solidFill>
                  <a:srgbClr val="38761D"/>
                </a:solidFill>
              </a:rPr>
              <a:t>78184</a:t>
            </a:r>
            <a:r>
              <a:rPr b="1" lang="en" sz="1100">
                <a:solidFill>
                  <a:srgbClr val="38761D"/>
                </a:solidFill>
              </a:rPr>
              <a:t>  0.         </a:t>
            </a:r>
            <a:r>
              <a:rPr b="1" lang="en" sz="1100">
                <a:solidFill>
                  <a:srgbClr val="38761D"/>
                </a:solidFill>
              </a:rPr>
              <a:t> </a:t>
            </a:r>
            <a:r>
              <a:rPr b="1" lang="en" sz="1100">
                <a:solidFill>
                  <a:srgbClr val="38761D"/>
                </a:solidFill>
              </a:rPr>
              <a:t>0.21744815]</a:t>
            </a:r>
            <a:endParaRPr b="1" sz="1100">
              <a:solidFill>
                <a:srgbClr val="38761D"/>
              </a:solidFill>
            </a:endParaRPr>
          </a:p>
          <a:p>
            <a:pPr indent="4889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[ 0.30697388  0.31463414  0.21899367  0.01247647  0.21698189]</a:t>
            </a:r>
            <a:endParaRPr b="1" sz="11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[ 0.21914211  0.26390721  0.2246864   0.45632338  0.22496747]</a:t>
            </a:r>
            <a:endParaRPr b="1" sz="11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[ 0.23312993  0.23641916  0.16268272  0.57017119  0.14744274]</a:t>
            </a:r>
            <a:endParaRPr b="1" sz="11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[ 0.13431201  0.15175877  0.11617252  0.39380658  0.13289962]</a:t>
            </a:r>
            <a:endParaRPr b="1" sz="1100">
              <a:solidFill>
                <a:srgbClr val="38761D"/>
              </a:solidFill>
            </a:endParaRPr>
          </a:p>
          <a:p>
            <a:pPr indent="4889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 [ 0.13973232  0.17060429  0.15860382  0.28173344  0.18171679]</a:t>
            </a:r>
            <a:endParaRPr b="1" sz="1100">
              <a:solidFill>
                <a:srgbClr val="38761D"/>
              </a:solidFill>
            </a:endParaRPr>
          </a:p>
          <a:p>
            <a:pPr indent="4889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 [ 0.18933069  0.20057799  0.19187983  0.29783096  0.2086465 ]] </a:t>
            </a:r>
            <a:endParaRPr b="1" sz="1100">
              <a:solidFill>
                <a:srgbClr val="38761D"/>
              </a:solidFill>
            </a:endParaRPr>
          </a:p>
          <a:p>
            <a:pPr indent="4889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--&gt; [ 0.14106001]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886" name="Google Shape;886;p122"/>
          <p:cNvSpPr txBox="1"/>
          <p:nvPr/>
        </p:nvSpPr>
        <p:spPr>
          <a:xfrm>
            <a:off x="2498350" y="4890000"/>
            <a:ext cx="691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https://github.com/hunkim/DeepLearningZeroToAll/blob/master/lab-12-5-rnn_stock_prediction.py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23"/>
          <p:cNvSpPr txBox="1"/>
          <p:nvPr>
            <p:ph type="title"/>
          </p:nvPr>
        </p:nvSpPr>
        <p:spPr>
          <a:xfrm>
            <a:off x="-8200" y="-18450"/>
            <a:ext cx="6773100" cy="110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and test datasets</a:t>
            </a:r>
            <a:endParaRPr/>
          </a:p>
        </p:txBody>
      </p:sp>
      <p:sp>
        <p:nvSpPr>
          <p:cNvPr id="892" name="Google Shape;892;p123"/>
          <p:cNvSpPr txBox="1"/>
          <p:nvPr/>
        </p:nvSpPr>
        <p:spPr>
          <a:xfrm>
            <a:off x="525525" y="1330600"/>
            <a:ext cx="8352600" cy="37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split to train and testing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train_size = 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(dataY) *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test_size = 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(dataY) - train_size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trainX, testX = np.array(dataX[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:train_size]),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np.array(dataX[train_size: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(dataX)])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trainY, testY = np.array(dataY[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:train_size]),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np.array(dataY[train_size: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(dataY)])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placeholders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[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seq_length, data_dim])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tf.placeholder(tf.float32, [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93" name="Google Shape;893;p123"/>
          <p:cNvSpPr txBox="1"/>
          <p:nvPr/>
        </p:nvSpPr>
        <p:spPr>
          <a:xfrm>
            <a:off x="2498350" y="4890000"/>
            <a:ext cx="691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https://github.com/hunkim/DeepLearningZeroToAll/blob/master/lab-12-5-rnn_stock_prediction.py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24"/>
          <p:cNvSpPr txBox="1"/>
          <p:nvPr>
            <p:ph type="title"/>
          </p:nvPr>
        </p:nvSpPr>
        <p:spPr>
          <a:xfrm>
            <a:off x="-8188" y="-9465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 and Loss </a:t>
            </a:r>
            <a:endParaRPr/>
          </a:p>
        </p:txBody>
      </p:sp>
      <p:sp>
        <p:nvSpPr>
          <p:cNvPr id="899" name="Google Shape;899;p124"/>
          <p:cNvSpPr txBox="1"/>
          <p:nvPr/>
        </p:nvSpPr>
        <p:spPr>
          <a:xfrm>
            <a:off x="0" y="903900"/>
            <a:ext cx="9144000" cy="39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placeholders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[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seq_length, data_dim])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tf.placeholder(tf.float32, [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tf.contrib.rnn.BasicLSTMCell(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num_units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=hidden_dim,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tf.nn.dynamic_rnn(cell, X,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 = tf.contrib.layers.fully_connected(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outputs[:, -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output_dim,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activation_fn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We use the last cell's output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</a:t>
            </a:r>
            <a:endParaRPr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tf.reduce_sum(tf.square(Y_pred - Y))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sum of the squares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optimizer</a:t>
            </a:r>
            <a:endParaRPr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tf.train.AdamOptimizer(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optimizer.minimize(loss)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0" name="Google Shape;900;p124"/>
          <p:cNvSpPr txBox="1"/>
          <p:nvPr/>
        </p:nvSpPr>
        <p:spPr>
          <a:xfrm>
            <a:off x="2498350" y="4890000"/>
            <a:ext cx="691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https://github.com/hunkim/DeepLearningZeroToAll/blob/master/lab-12-5-rnn_stock_prediction.py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  <p:pic>
        <p:nvPicPr>
          <p:cNvPr id="901" name="Google Shape;901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6050" y="680775"/>
            <a:ext cx="1047100" cy="116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2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and Results</a:t>
            </a:r>
            <a:endParaRPr/>
          </a:p>
        </p:txBody>
      </p:sp>
      <p:sp>
        <p:nvSpPr>
          <p:cNvPr id="907" name="Google Shape;907;p125"/>
          <p:cNvSpPr txBox="1"/>
          <p:nvPr/>
        </p:nvSpPr>
        <p:spPr>
          <a:xfrm>
            <a:off x="67100" y="1419750"/>
            <a:ext cx="5333700" cy="3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tf.Session()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.run(tf.global_variables_initializer())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_, l = </a:t>
            </a:r>
            <a:r>
              <a:rPr lang="en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.run([train, loss],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feed_dict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trainX, Y: trainY})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l)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testPredict = </a:t>
            </a:r>
            <a:r>
              <a:rPr lang="en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.run(Y_pred,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testX})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matplotlib.pyplot </a:t>
            </a:r>
            <a:r>
              <a:rPr b="1" i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plt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plt.plot(testY)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plt.plot(testPredict)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plt.show()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8" name="Google Shape;908;p125"/>
          <p:cNvSpPr txBox="1"/>
          <p:nvPr/>
        </p:nvSpPr>
        <p:spPr>
          <a:xfrm>
            <a:off x="2498350" y="4890000"/>
            <a:ext cx="691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https://github.com/hunkim/DeepLearningZeroToAll/blob/master/lab-12-5-rnn_stock_prediction.py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  <p:pic>
        <p:nvPicPr>
          <p:cNvPr id="909" name="Google Shape;909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800" y="1548500"/>
            <a:ext cx="3590800" cy="2693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2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915" name="Google Shape;915;p126"/>
          <p:cNvSpPr txBox="1"/>
          <p:nvPr>
            <p:ph idx="1" type="body"/>
          </p:nvPr>
        </p:nvSpPr>
        <p:spPr>
          <a:xfrm>
            <a:off x="180200" y="1460001"/>
            <a:ext cx="8783400" cy="1970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Implement  stock prediction using linear regression only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Improve results using more features such as keywords and/or sentiments in top news</a:t>
            </a:r>
            <a:endParaRPr sz="22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2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Other 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 applications</a:t>
            </a:r>
            <a:endParaRPr/>
          </a:p>
        </p:txBody>
      </p:sp>
      <p:sp>
        <p:nvSpPr>
          <p:cNvPr id="921" name="Google Shape;921;p127"/>
          <p:cNvSpPr txBox="1"/>
          <p:nvPr>
            <p:ph idx="1" type="body"/>
          </p:nvPr>
        </p:nvSpPr>
        <p:spPr>
          <a:xfrm>
            <a:off x="180210" y="1216730"/>
            <a:ext cx="8783400" cy="3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-21590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Language Modeling</a:t>
            </a:r>
            <a:endParaRPr sz="2200"/>
          </a:p>
          <a:p>
            <a:pPr indent="-2159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Speech Recognition</a:t>
            </a:r>
            <a:endParaRPr sz="2200"/>
          </a:p>
          <a:p>
            <a:pPr indent="-2159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Translation</a:t>
            </a:r>
            <a:endParaRPr sz="2200"/>
          </a:p>
          <a:p>
            <a:pPr indent="-2159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Conversation Modeling/Question Answering</a:t>
            </a:r>
            <a:endParaRPr sz="2200"/>
          </a:p>
          <a:p>
            <a:pPr indent="-2159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Image/Video Captioning</a:t>
            </a:r>
            <a:endParaRPr sz="2200"/>
          </a:p>
          <a:p>
            <a:pPr indent="-2159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Image/Music/Dance Generation</a:t>
            </a:r>
            <a:endParaRPr sz="2200"/>
          </a:p>
        </p:txBody>
      </p:sp>
      <p:sp>
        <p:nvSpPr>
          <p:cNvPr id="922" name="Google Shape;922;p127"/>
          <p:cNvSpPr/>
          <p:nvPr/>
        </p:nvSpPr>
        <p:spPr>
          <a:xfrm>
            <a:off x="6005625" y="4788475"/>
            <a:ext cx="31029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http://jiwonkim.org/awesome-rnn/</a:t>
            </a:r>
            <a:r>
              <a:rPr b="0" i="0" lang="en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6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node: 4 (</a:t>
            </a:r>
            <a:r>
              <a:rPr i="1" lang="en"/>
              <a:t>input-dim</a:t>
            </a:r>
            <a:r>
              <a:rPr lang="en"/>
              <a:t>) in 2 (</a:t>
            </a:r>
            <a:r>
              <a:rPr i="1" lang="en"/>
              <a:t>hidden_size</a:t>
            </a:r>
            <a:r>
              <a:rPr lang="en"/>
              <a:t>)</a:t>
            </a:r>
            <a:endParaRPr/>
          </a:p>
        </p:txBody>
      </p:sp>
      <p:pic>
        <p:nvPicPr>
          <p:cNvPr id="263" name="Google Shape;26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63" y="1419750"/>
            <a:ext cx="7495875" cy="375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275" y="1842100"/>
            <a:ext cx="5438525" cy="272702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7"/>
          <p:cNvSpPr txBox="1"/>
          <p:nvPr/>
        </p:nvSpPr>
        <p:spPr>
          <a:xfrm>
            <a:off x="345500" y="1232500"/>
            <a:ext cx="77154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One cell RNN input_dim (4) -&gt; output_dim (2)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cell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BasicLSTMCell(num_units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x_data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array(</a:t>
            </a:r>
            <a:r>
              <a:rPr i="1" lang="en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[[[1,0,0,0]]]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dtype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 </a:t>
            </a:r>
            <a:endParaRPr i="1">
              <a:solidFill>
                <a:srgbClr val="4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outputs, _states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dynamic_rnn(cell, x_data, dtype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pprint(outputs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eval())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0" name="Google Shape;270;p57"/>
          <p:cNvSpPr txBox="1"/>
          <p:nvPr/>
        </p:nvSpPr>
        <p:spPr>
          <a:xfrm>
            <a:off x="399350" y="3629550"/>
            <a:ext cx="4998000" cy="805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array([[[-0.42409304,  0.64651132]]])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1" name="Google Shape;271;p57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  <p:sp>
        <p:nvSpPr>
          <p:cNvPr id="272" name="Google Shape;272;p57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node: 4 (</a:t>
            </a:r>
            <a:r>
              <a:rPr i="1" lang="en"/>
              <a:t>input-dim</a:t>
            </a:r>
            <a:r>
              <a:rPr lang="en"/>
              <a:t>) in 2 (</a:t>
            </a:r>
            <a:r>
              <a:rPr i="1" lang="en"/>
              <a:t>hidden_size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